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306" r:id="rId11"/>
    <p:sldId id="307" r:id="rId12"/>
    <p:sldId id="308" r:id="rId13"/>
    <p:sldId id="311" r:id="rId14"/>
    <p:sldId id="312" r:id="rId15"/>
    <p:sldId id="317" r:id="rId16"/>
    <p:sldId id="318" r:id="rId17"/>
    <p:sldId id="348" r:id="rId18"/>
    <p:sldId id="349" r:id="rId19"/>
    <p:sldId id="350" r:id="rId20"/>
    <p:sldId id="351" r:id="rId21"/>
    <p:sldId id="352" r:id="rId22"/>
    <p:sldId id="353" r:id="rId23"/>
    <p:sldId id="314" r:id="rId24"/>
    <p:sldId id="322" r:id="rId25"/>
    <p:sldId id="320" r:id="rId26"/>
    <p:sldId id="326" r:id="rId27"/>
    <p:sldId id="331" r:id="rId28"/>
    <p:sldId id="332" r:id="rId29"/>
    <p:sldId id="333" r:id="rId30"/>
    <p:sldId id="334" r:id="rId31"/>
    <p:sldId id="335" r:id="rId32"/>
    <p:sldId id="336" r:id="rId33"/>
    <p:sldId id="373" r:id="rId34"/>
    <p:sldId id="355" r:id="rId35"/>
    <p:sldId id="356" r:id="rId36"/>
    <p:sldId id="357" r:id="rId37"/>
    <p:sldId id="365" r:id="rId38"/>
    <p:sldId id="366" r:id="rId39"/>
    <p:sldId id="367" r:id="rId40"/>
    <p:sldId id="368" r:id="rId41"/>
    <p:sldId id="268" r:id="rId42"/>
    <p:sldId id="372" r:id="rId43"/>
    <p:sldId id="371" r:id="rId44"/>
    <p:sldId id="370" r:id="rId45"/>
    <p:sldId id="304" r:id="rId46"/>
    <p:sldId id="305" r:id="rId47"/>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4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7999"/>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514350" y="5345179"/>
            <a:ext cx="8629650" cy="11811"/>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1194816" y="1781555"/>
            <a:ext cx="3779519" cy="490727"/>
          </a:xfrm>
          <a:prstGeom prst="rect">
            <a:avLst/>
          </a:prstGeom>
          <a:blipFill>
            <a:blip r:embed="rId4" cstate="print"/>
            <a:stretch>
              <a:fillRect/>
            </a:stretch>
          </a:blipFill>
        </p:spPr>
        <p:txBody>
          <a:bodyPr wrap="square" lIns="0" tIns="0" rIns="0" bIns="0" rtlCol="0"/>
          <a:lstStyle/>
          <a:p>
            <a:endParaRPr/>
          </a:p>
        </p:txBody>
      </p:sp>
      <p:sp>
        <p:nvSpPr>
          <p:cNvPr id="19" name="bk object 19"/>
          <p:cNvSpPr/>
          <p:nvPr/>
        </p:nvSpPr>
        <p:spPr>
          <a:xfrm>
            <a:off x="1194816" y="2452116"/>
            <a:ext cx="4939283" cy="490727"/>
          </a:xfrm>
          <a:prstGeom prst="rect">
            <a:avLst/>
          </a:prstGeom>
          <a:blipFill>
            <a:blip r:embed="rId5" cstate="print"/>
            <a:stretch>
              <a:fillRect/>
            </a:stretch>
          </a:blipFill>
        </p:spPr>
        <p:txBody>
          <a:bodyPr wrap="square" lIns="0" tIns="0" rIns="0" bIns="0" rtlCol="0"/>
          <a:lstStyle/>
          <a:p>
            <a:endParaRPr/>
          </a:p>
        </p:txBody>
      </p:sp>
      <p:sp>
        <p:nvSpPr>
          <p:cNvPr id="20" name="bk object 20"/>
          <p:cNvSpPr/>
          <p:nvPr/>
        </p:nvSpPr>
        <p:spPr>
          <a:xfrm>
            <a:off x="5445252" y="2452116"/>
            <a:ext cx="829055" cy="490727"/>
          </a:xfrm>
          <a:prstGeom prst="rect">
            <a:avLst/>
          </a:prstGeom>
          <a:blipFill>
            <a:blip r:embed="rId6" cstate="print"/>
            <a:stretch>
              <a:fillRect/>
            </a:stretch>
          </a:blipFill>
        </p:spPr>
        <p:txBody>
          <a:bodyPr wrap="square" lIns="0" tIns="0" rIns="0" bIns="0" rtlCol="0"/>
          <a:lstStyle/>
          <a:p>
            <a:endParaRPr/>
          </a:p>
        </p:txBody>
      </p:sp>
      <p:sp>
        <p:nvSpPr>
          <p:cNvPr id="21" name="bk object 21"/>
          <p:cNvSpPr/>
          <p:nvPr/>
        </p:nvSpPr>
        <p:spPr>
          <a:xfrm>
            <a:off x="1287780" y="2993135"/>
            <a:ext cx="605028" cy="370332"/>
          </a:xfrm>
          <a:prstGeom prst="rect">
            <a:avLst/>
          </a:prstGeom>
          <a:blipFill>
            <a:blip r:embed="rId7" cstate="print"/>
            <a:stretch>
              <a:fillRect/>
            </a:stretch>
          </a:blipFill>
        </p:spPr>
        <p:txBody>
          <a:bodyPr wrap="square" lIns="0" tIns="0" rIns="0" bIns="0" rtlCol="0"/>
          <a:lstStyle/>
          <a:p>
            <a:endParaRPr/>
          </a:p>
        </p:txBody>
      </p:sp>
      <p:sp>
        <p:nvSpPr>
          <p:cNvPr id="22" name="bk object 22"/>
          <p:cNvSpPr/>
          <p:nvPr/>
        </p:nvSpPr>
        <p:spPr>
          <a:xfrm>
            <a:off x="1287780" y="3480815"/>
            <a:ext cx="605028" cy="370332"/>
          </a:xfrm>
          <a:prstGeom prst="rect">
            <a:avLst/>
          </a:prstGeom>
          <a:blipFill>
            <a:blip r:embed="rId7" cstate="print"/>
            <a:stretch>
              <a:fillRect/>
            </a:stretch>
          </a:blipFill>
        </p:spPr>
        <p:txBody>
          <a:bodyPr wrap="square" lIns="0" tIns="0" rIns="0" bIns="0" rtlCol="0"/>
          <a:lstStyle/>
          <a:p>
            <a:endParaRPr/>
          </a:p>
        </p:txBody>
      </p:sp>
      <p:sp>
        <p:nvSpPr>
          <p:cNvPr id="23" name="bk object 23"/>
          <p:cNvSpPr/>
          <p:nvPr/>
        </p:nvSpPr>
        <p:spPr>
          <a:xfrm>
            <a:off x="1287780" y="3968496"/>
            <a:ext cx="605028" cy="370331"/>
          </a:xfrm>
          <a:prstGeom prst="rect">
            <a:avLst/>
          </a:prstGeom>
          <a:blipFill>
            <a:blip r:embed="rId7" cstate="print"/>
            <a:stretch>
              <a:fillRect/>
            </a:stretch>
          </a:blipFill>
        </p:spPr>
        <p:txBody>
          <a:bodyPr wrap="square" lIns="0" tIns="0" rIns="0" bIns="0" rtlCol="0"/>
          <a:lstStyle/>
          <a:p>
            <a:endParaRPr/>
          </a:p>
        </p:txBody>
      </p:sp>
      <p:sp>
        <p:nvSpPr>
          <p:cNvPr id="24" name="bk object 24"/>
          <p:cNvSpPr/>
          <p:nvPr/>
        </p:nvSpPr>
        <p:spPr>
          <a:xfrm>
            <a:off x="1287780" y="4456176"/>
            <a:ext cx="605028" cy="370331"/>
          </a:xfrm>
          <a:prstGeom prst="rect">
            <a:avLst/>
          </a:prstGeom>
          <a:blipFill>
            <a:blip r:embed="rId7" cstate="print"/>
            <a:stretch>
              <a:fillRect/>
            </a:stretch>
          </a:blipFill>
        </p:spPr>
        <p:txBody>
          <a:bodyPr wrap="square" lIns="0" tIns="0" rIns="0" bIns="0" rtlCol="0"/>
          <a:lstStyle/>
          <a:p>
            <a:endParaRPr/>
          </a:p>
        </p:txBody>
      </p:sp>
      <p:sp>
        <p:nvSpPr>
          <p:cNvPr id="25" name="bk object 25"/>
          <p:cNvSpPr/>
          <p:nvPr/>
        </p:nvSpPr>
        <p:spPr>
          <a:xfrm>
            <a:off x="1287780" y="4943855"/>
            <a:ext cx="605028" cy="370331"/>
          </a:xfrm>
          <a:prstGeom prst="rect">
            <a:avLst/>
          </a:prstGeom>
          <a:blipFill>
            <a:blip r:embed="rId7" cstate="print"/>
            <a:stretch>
              <a:fillRect/>
            </a:stretch>
          </a:blipFill>
        </p:spPr>
        <p:txBody>
          <a:bodyPr wrap="square" lIns="0" tIns="0" rIns="0" bIns="0" rtlCol="0"/>
          <a:lstStyle/>
          <a:p>
            <a:endParaRPr/>
          </a:p>
        </p:txBody>
      </p:sp>
      <p:sp>
        <p:nvSpPr>
          <p:cNvPr id="26" name="bk object 26"/>
          <p:cNvSpPr/>
          <p:nvPr/>
        </p:nvSpPr>
        <p:spPr>
          <a:xfrm>
            <a:off x="1287780" y="5431535"/>
            <a:ext cx="605028" cy="370331"/>
          </a:xfrm>
          <a:prstGeom prst="rect">
            <a:avLst/>
          </a:prstGeom>
          <a:blipFill>
            <a:blip r:embed="rId7" cstate="print"/>
            <a:stretch>
              <a:fillRect/>
            </a:stretch>
          </a:blipFill>
        </p:spPr>
        <p:txBody>
          <a:bodyPr wrap="square" lIns="0" tIns="0" rIns="0" bIns="0" rtlCol="0"/>
          <a:lstStyle/>
          <a:p>
            <a:endParaRPr/>
          </a:p>
        </p:txBody>
      </p:sp>
      <p:sp>
        <p:nvSpPr>
          <p:cNvPr id="27" name="bk object 27"/>
          <p:cNvSpPr/>
          <p:nvPr/>
        </p:nvSpPr>
        <p:spPr>
          <a:xfrm>
            <a:off x="1287780" y="5919215"/>
            <a:ext cx="605028" cy="370332"/>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ctrTitle"/>
          </p:nvPr>
        </p:nvSpPr>
        <p:spPr>
          <a:xfrm>
            <a:off x="1526795" y="1218941"/>
            <a:ext cx="6090409" cy="1370964"/>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8/1/2025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4E3A2F"/>
                </a:solidFill>
                <a:latin typeface="Georgia"/>
                <a:cs typeface="Georgia"/>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8/1/2025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4E3A2F"/>
                </a:solidFill>
                <a:latin typeface="Georgia"/>
                <a:cs typeface="Georgi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8/1/2025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4E3A2F"/>
                </a:solidFill>
                <a:latin typeface="Georgia"/>
                <a:cs typeface="Georgi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8/1/2025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8/1/2025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7999"/>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535940" y="407856"/>
            <a:ext cx="7920990" cy="1635125"/>
          </a:xfrm>
          <a:prstGeom prst="rect">
            <a:avLst/>
          </a:prstGeom>
        </p:spPr>
        <p:txBody>
          <a:bodyPr wrap="square" lIns="0" tIns="0" rIns="0" bIns="0">
            <a:spAutoFit/>
          </a:bodyPr>
          <a:lstStyle>
            <a:lvl1pPr>
              <a:defRPr sz="2400" b="0" i="0">
                <a:solidFill>
                  <a:srgbClr val="4E3A2F"/>
                </a:solidFill>
                <a:latin typeface="Georgia"/>
                <a:cs typeface="Georgia"/>
              </a:defRPr>
            </a:lvl1pPr>
          </a:lstStyle>
          <a:p>
            <a:endParaRPr/>
          </a:p>
        </p:txBody>
      </p:sp>
      <p:sp>
        <p:nvSpPr>
          <p:cNvPr id="3" name="Holder 3"/>
          <p:cNvSpPr>
            <a:spLocks noGrp="1"/>
          </p:cNvSpPr>
          <p:nvPr>
            <p:ph type="body" idx="1"/>
          </p:nvPr>
        </p:nvSpPr>
        <p:spPr>
          <a:xfrm>
            <a:off x="78740" y="1574033"/>
            <a:ext cx="8986519" cy="435546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8/1/2025</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4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7.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26794" y="1218941"/>
            <a:ext cx="5331205" cy="1370965"/>
          </a:xfrm>
          <a:prstGeom prst="rect">
            <a:avLst/>
          </a:prstGeom>
        </p:spPr>
        <p:txBody>
          <a:bodyPr vert="horz" wrap="square" lIns="0" tIns="9525" rIns="0" bIns="0" rtlCol="0">
            <a:spAutoFit/>
          </a:bodyPr>
          <a:lstStyle/>
          <a:p>
            <a:pPr marL="12700" marR="5080">
              <a:lnSpc>
                <a:spcPct val="100499"/>
              </a:lnSpc>
              <a:spcBef>
                <a:spcPts val="75"/>
              </a:spcBef>
            </a:pPr>
            <a:r>
              <a:rPr sz="4400" b="1" spc="-155" dirty="0">
                <a:solidFill>
                  <a:srgbClr val="4E3A2F"/>
                </a:solidFill>
                <a:latin typeface="Arial"/>
                <a:cs typeface="Arial"/>
              </a:rPr>
              <a:t>DATABASE  </a:t>
            </a:r>
            <a:r>
              <a:rPr sz="4400" b="1" spc="85" dirty="0">
                <a:solidFill>
                  <a:srgbClr val="4E3A2F"/>
                </a:solidFill>
                <a:latin typeface="Arial"/>
                <a:cs typeface="Arial"/>
              </a:rPr>
              <a:t>MANA</a:t>
            </a:r>
            <a:r>
              <a:rPr sz="4400" b="1" spc="75" dirty="0">
                <a:solidFill>
                  <a:srgbClr val="4E3A2F"/>
                </a:solidFill>
                <a:latin typeface="Arial"/>
                <a:cs typeface="Arial"/>
              </a:rPr>
              <a:t>G</a:t>
            </a:r>
            <a:r>
              <a:rPr sz="4400" b="1" spc="-10" dirty="0">
                <a:solidFill>
                  <a:srgbClr val="4E3A2F"/>
                </a:solidFill>
                <a:latin typeface="Arial"/>
                <a:cs typeface="Arial"/>
              </a:rPr>
              <a:t>EME</a:t>
            </a:r>
            <a:r>
              <a:rPr sz="4400" b="1" spc="-25" dirty="0">
                <a:solidFill>
                  <a:srgbClr val="4E3A2F"/>
                </a:solidFill>
                <a:latin typeface="Arial"/>
                <a:cs typeface="Arial"/>
              </a:rPr>
              <a:t>N</a:t>
            </a:r>
            <a:r>
              <a:rPr sz="4400" b="1" spc="-40" dirty="0">
                <a:solidFill>
                  <a:srgbClr val="4E3A2F"/>
                </a:solidFill>
                <a:latin typeface="Arial"/>
                <a:cs typeface="Arial"/>
              </a:rPr>
              <a:t>T</a:t>
            </a:r>
            <a:endParaRPr sz="4400" dirty="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4350" y="5345179"/>
            <a:ext cx="8629650" cy="11811"/>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78740" y="325559"/>
            <a:ext cx="8830310" cy="5872762"/>
          </a:xfrm>
          <a:prstGeom prst="rect">
            <a:avLst/>
          </a:prstGeom>
        </p:spPr>
        <p:txBody>
          <a:bodyPr vert="horz" wrap="square" lIns="0" tIns="85725" rIns="0" bIns="0" rtlCol="0">
            <a:spAutoFit/>
          </a:bodyPr>
          <a:lstStyle/>
          <a:p>
            <a:pPr marL="12700">
              <a:lnSpc>
                <a:spcPct val="100000"/>
              </a:lnSpc>
              <a:spcBef>
                <a:spcPts val="675"/>
              </a:spcBef>
            </a:pPr>
            <a:r>
              <a:rPr sz="2400" b="1" spc="-90" dirty="0">
                <a:solidFill>
                  <a:srgbClr val="FF0000"/>
                </a:solidFill>
                <a:latin typeface="Georgia"/>
                <a:cs typeface="Georgia"/>
              </a:rPr>
              <a:t>Functions </a:t>
            </a:r>
            <a:r>
              <a:rPr sz="2400" b="1" spc="-45" dirty="0">
                <a:solidFill>
                  <a:srgbClr val="FF0000"/>
                </a:solidFill>
                <a:latin typeface="Georgia"/>
                <a:cs typeface="Georgia"/>
              </a:rPr>
              <a:t>and </a:t>
            </a:r>
            <a:r>
              <a:rPr sz="2400" b="1" spc="-60" dirty="0">
                <a:solidFill>
                  <a:srgbClr val="FF0000"/>
                </a:solidFill>
                <a:latin typeface="Georgia"/>
                <a:cs typeface="Georgia"/>
              </a:rPr>
              <a:t>responsibilities </a:t>
            </a:r>
            <a:r>
              <a:rPr sz="2400" b="1" spc="-55" dirty="0">
                <a:solidFill>
                  <a:srgbClr val="FF0000"/>
                </a:solidFill>
                <a:latin typeface="Georgia"/>
                <a:cs typeface="Georgia"/>
              </a:rPr>
              <a:t>of</a:t>
            </a:r>
            <a:r>
              <a:rPr sz="2400" b="1" spc="175" dirty="0">
                <a:solidFill>
                  <a:srgbClr val="FF0000"/>
                </a:solidFill>
                <a:latin typeface="Georgia"/>
                <a:cs typeface="Georgia"/>
              </a:rPr>
              <a:t> </a:t>
            </a:r>
            <a:r>
              <a:rPr sz="2400" b="1" spc="-150" dirty="0">
                <a:solidFill>
                  <a:srgbClr val="FF0000"/>
                </a:solidFill>
                <a:latin typeface="Georgia"/>
                <a:cs typeface="Georgia"/>
              </a:rPr>
              <a:t>DBAs</a:t>
            </a:r>
            <a:endParaRPr sz="2400" b="1">
              <a:solidFill>
                <a:srgbClr val="FF0000"/>
              </a:solidFill>
              <a:latin typeface="Georgia"/>
              <a:cs typeface="Georgia"/>
            </a:endParaRPr>
          </a:p>
          <a:p>
            <a:pPr marL="12700" marR="40005">
              <a:lnSpc>
                <a:spcPct val="100000"/>
              </a:lnSpc>
              <a:spcBef>
                <a:spcPts val="580"/>
              </a:spcBef>
            </a:pPr>
            <a:r>
              <a:rPr sz="2400" spc="-210" dirty="0">
                <a:solidFill>
                  <a:srgbClr val="443229"/>
                </a:solidFill>
                <a:latin typeface="Georgia"/>
                <a:cs typeface="Georgia"/>
              </a:rPr>
              <a:t>DBA: </a:t>
            </a:r>
            <a:r>
              <a:rPr sz="2400" spc="-45" dirty="0">
                <a:solidFill>
                  <a:srgbClr val="443229"/>
                </a:solidFill>
                <a:latin typeface="Georgia"/>
                <a:cs typeface="Georgia"/>
              </a:rPr>
              <a:t>person </a:t>
            </a:r>
            <a:r>
              <a:rPr sz="2400" spc="-130" dirty="0">
                <a:solidFill>
                  <a:srgbClr val="443229"/>
                </a:solidFill>
                <a:latin typeface="Georgia"/>
                <a:cs typeface="Georgia"/>
              </a:rPr>
              <a:t>in </a:t>
            </a:r>
            <a:r>
              <a:rPr sz="2400" spc="-30" dirty="0">
                <a:solidFill>
                  <a:srgbClr val="443229"/>
                </a:solidFill>
                <a:latin typeface="Georgia"/>
                <a:cs typeface="Georgia"/>
              </a:rPr>
              <a:t>the </a:t>
            </a:r>
            <a:r>
              <a:rPr sz="2400" spc="-75" dirty="0">
                <a:solidFill>
                  <a:srgbClr val="443229"/>
                </a:solidFill>
                <a:latin typeface="Georgia"/>
                <a:cs typeface="Georgia"/>
              </a:rPr>
              <a:t>organization </a:t>
            </a:r>
            <a:r>
              <a:rPr sz="2400" spc="-105" dirty="0">
                <a:solidFill>
                  <a:srgbClr val="443229"/>
                </a:solidFill>
                <a:latin typeface="Georgia"/>
                <a:cs typeface="Georgia"/>
              </a:rPr>
              <a:t>who </a:t>
            </a:r>
            <a:r>
              <a:rPr sz="2400" spc="-70" dirty="0">
                <a:solidFill>
                  <a:srgbClr val="443229"/>
                </a:solidFill>
                <a:latin typeface="Georgia"/>
                <a:cs typeface="Georgia"/>
              </a:rPr>
              <a:t>controls </a:t>
            </a:r>
            <a:r>
              <a:rPr sz="2400" spc="-30" dirty="0">
                <a:solidFill>
                  <a:srgbClr val="443229"/>
                </a:solidFill>
                <a:latin typeface="Georgia"/>
                <a:cs typeface="Georgia"/>
              </a:rPr>
              <a:t>the </a:t>
            </a:r>
            <a:r>
              <a:rPr sz="2400" spc="-40" dirty="0">
                <a:solidFill>
                  <a:srgbClr val="443229"/>
                </a:solidFill>
                <a:latin typeface="Georgia"/>
                <a:cs typeface="Georgia"/>
              </a:rPr>
              <a:t>design </a:t>
            </a:r>
            <a:r>
              <a:rPr sz="2400" spc="-45" dirty="0">
                <a:solidFill>
                  <a:srgbClr val="443229"/>
                </a:solidFill>
                <a:latin typeface="Georgia"/>
                <a:cs typeface="Georgia"/>
              </a:rPr>
              <a:t>and </a:t>
            </a:r>
            <a:r>
              <a:rPr sz="2400" spc="-30" dirty="0">
                <a:solidFill>
                  <a:srgbClr val="443229"/>
                </a:solidFill>
                <a:latin typeface="Georgia"/>
                <a:cs typeface="Georgia"/>
              </a:rPr>
              <a:t>the </a:t>
            </a:r>
            <a:r>
              <a:rPr sz="2400" spc="30" dirty="0">
                <a:solidFill>
                  <a:srgbClr val="443229"/>
                </a:solidFill>
                <a:latin typeface="Georgia"/>
                <a:cs typeface="Georgia"/>
              </a:rPr>
              <a:t>use  </a:t>
            </a:r>
            <a:r>
              <a:rPr sz="2400" spc="-50" dirty="0">
                <a:solidFill>
                  <a:srgbClr val="443229"/>
                </a:solidFill>
                <a:latin typeface="Georgia"/>
                <a:cs typeface="Georgia"/>
              </a:rPr>
              <a:t>of </a:t>
            </a:r>
            <a:r>
              <a:rPr sz="2400" spc="-30" dirty="0">
                <a:solidFill>
                  <a:srgbClr val="443229"/>
                </a:solidFill>
                <a:latin typeface="Georgia"/>
                <a:cs typeface="Georgia"/>
              </a:rPr>
              <a:t>the </a:t>
            </a:r>
            <a:r>
              <a:rPr sz="2400" spc="15" dirty="0">
                <a:solidFill>
                  <a:srgbClr val="443229"/>
                </a:solidFill>
                <a:latin typeface="Georgia"/>
                <a:cs typeface="Georgia"/>
              </a:rPr>
              <a:t>database </a:t>
            </a:r>
            <a:r>
              <a:rPr sz="2400" spc="-40" dirty="0">
                <a:solidFill>
                  <a:srgbClr val="443229"/>
                </a:solidFill>
                <a:latin typeface="Georgia"/>
                <a:cs typeface="Georgia"/>
              </a:rPr>
              <a:t>refers </a:t>
            </a:r>
            <a:r>
              <a:rPr sz="2400" spc="70" dirty="0">
                <a:solidFill>
                  <a:srgbClr val="443229"/>
                </a:solidFill>
                <a:latin typeface="Georgia"/>
                <a:cs typeface="Georgia"/>
              </a:rPr>
              <a:t>as</a:t>
            </a:r>
            <a:r>
              <a:rPr sz="2400" spc="80" dirty="0">
                <a:solidFill>
                  <a:srgbClr val="443229"/>
                </a:solidFill>
                <a:latin typeface="Georgia"/>
                <a:cs typeface="Georgia"/>
              </a:rPr>
              <a:t> </a:t>
            </a:r>
            <a:r>
              <a:rPr sz="2400" spc="-175" dirty="0">
                <a:solidFill>
                  <a:srgbClr val="443229"/>
                </a:solidFill>
                <a:latin typeface="Georgia"/>
                <a:cs typeface="Georgia"/>
              </a:rPr>
              <a:t>DBA.</a:t>
            </a:r>
            <a:endParaRPr sz="2400">
              <a:latin typeface="Georgia"/>
              <a:cs typeface="Georgia"/>
            </a:endParaRPr>
          </a:p>
          <a:p>
            <a:pPr marL="340995" indent="-328295">
              <a:lnSpc>
                <a:spcPct val="100000"/>
              </a:lnSpc>
              <a:spcBef>
                <a:spcPts val="575"/>
              </a:spcBef>
              <a:buAutoNum type="arabicPeriod"/>
              <a:tabLst>
                <a:tab pos="341630" algn="l"/>
              </a:tabLst>
            </a:pPr>
            <a:r>
              <a:rPr sz="2400" spc="-10" dirty="0">
                <a:solidFill>
                  <a:srgbClr val="00AF50"/>
                </a:solidFill>
                <a:latin typeface="Georgia"/>
                <a:cs typeface="Georgia"/>
              </a:rPr>
              <a:t>Schema</a:t>
            </a:r>
            <a:r>
              <a:rPr sz="2400" spc="-15" dirty="0">
                <a:solidFill>
                  <a:srgbClr val="00AF50"/>
                </a:solidFill>
                <a:latin typeface="Georgia"/>
                <a:cs typeface="Georgia"/>
              </a:rPr>
              <a:t> </a:t>
            </a:r>
            <a:r>
              <a:rPr sz="2400" spc="-110" dirty="0">
                <a:solidFill>
                  <a:srgbClr val="00AF50"/>
                </a:solidFill>
                <a:latin typeface="Georgia"/>
                <a:cs typeface="Georgia"/>
              </a:rPr>
              <a:t>Definition:</a:t>
            </a:r>
            <a:endParaRPr sz="2400">
              <a:latin typeface="Georgia"/>
              <a:cs typeface="Georgia"/>
            </a:endParaRPr>
          </a:p>
          <a:p>
            <a:pPr marL="12700" marR="439420">
              <a:lnSpc>
                <a:spcPct val="100000"/>
              </a:lnSpc>
              <a:spcBef>
                <a:spcPts val="580"/>
              </a:spcBef>
            </a:pPr>
            <a:r>
              <a:rPr sz="2400" spc="-110" dirty="0">
                <a:solidFill>
                  <a:srgbClr val="443229"/>
                </a:solidFill>
                <a:latin typeface="Georgia"/>
                <a:cs typeface="Georgia"/>
              </a:rPr>
              <a:t>The </a:t>
            </a:r>
            <a:r>
              <a:rPr sz="2400" spc="-229" dirty="0">
                <a:solidFill>
                  <a:srgbClr val="443229"/>
                </a:solidFill>
                <a:latin typeface="Georgia"/>
                <a:cs typeface="Georgia"/>
              </a:rPr>
              <a:t>DBA </a:t>
            </a:r>
            <a:r>
              <a:rPr sz="2400" spc="-90" dirty="0">
                <a:solidFill>
                  <a:srgbClr val="443229"/>
                </a:solidFill>
                <a:latin typeface="Georgia"/>
                <a:cs typeface="Georgia"/>
              </a:rPr>
              <a:t>definition </a:t>
            </a:r>
            <a:r>
              <a:rPr sz="2400" spc="-30" dirty="0">
                <a:solidFill>
                  <a:srgbClr val="443229"/>
                </a:solidFill>
                <a:latin typeface="Georgia"/>
                <a:cs typeface="Georgia"/>
              </a:rPr>
              <a:t>the </a:t>
            </a:r>
            <a:r>
              <a:rPr sz="2400" spc="-60" dirty="0">
                <a:solidFill>
                  <a:srgbClr val="443229"/>
                </a:solidFill>
                <a:latin typeface="Georgia"/>
                <a:cs typeface="Georgia"/>
              </a:rPr>
              <a:t>logical </a:t>
            </a:r>
            <a:r>
              <a:rPr sz="2400" spc="-10" dirty="0">
                <a:solidFill>
                  <a:srgbClr val="443229"/>
                </a:solidFill>
                <a:latin typeface="Georgia"/>
                <a:cs typeface="Georgia"/>
              </a:rPr>
              <a:t>Schema </a:t>
            </a:r>
            <a:r>
              <a:rPr sz="2400" spc="-50" dirty="0">
                <a:solidFill>
                  <a:srgbClr val="443229"/>
                </a:solidFill>
                <a:latin typeface="Georgia"/>
                <a:cs typeface="Georgia"/>
              </a:rPr>
              <a:t>of </a:t>
            </a:r>
            <a:r>
              <a:rPr sz="2400" spc="-30" dirty="0">
                <a:solidFill>
                  <a:srgbClr val="443229"/>
                </a:solidFill>
                <a:latin typeface="Georgia"/>
                <a:cs typeface="Georgia"/>
              </a:rPr>
              <a:t>the </a:t>
            </a:r>
            <a:r>
              <a:rPr sz="2400" spc="-25" dirty="0">
                <a:solidFill>
                  <a:srgbClr val="443229"/>
                </a:solidFill>
                <a:latin typeface="Georgia"/>
                <a:cs typeface="Georgia"/>
              </a:rPr>
              <a:t>database.A </a:t>
            </a:r>
            <a:r>
              <a:rPr sz="2400" spc="-10" dirty="0">
                <a:solidFill>
                  <a:srgbClr val="443229"/>
                </a:solidFill>
                <a:latin typeface="Georgia"/>
                <a:cs typeface="Georgia"/>
              </a:rPr>
              <a:t>Schema  </a:t>
            </a:r>
            <a:r>
              <a:rPr sz="2400" spc="-40" dirty="0">
                <a:solidFill>
                  <a:srgbClr val="443229"/>
                </a:solidFill>
                <a:latin typeface="Georgia"/>
                <a:cs typeface="Georgia"/>
              </a:rPr>
              <a:t>refers </a:t>
            </a:r>
            <a:r>
              <a:rPr sz="2400" spc="-80" dirty="0">
                <a:solidFill>
                  <a:srgbClr val="443229"/>
                </a:solidFill>
                <a:latin typeface="Georgia"/>
                <a:cs typeface="Georgia"/>
              </a:rPr>
              <a:t>to </a:t>
            </a:r>
            <a:r>
              <a:rPr sz="2400" spc="-30" dirty="0">
                <a:solidFill>
                  <a:srgbClr val="443229"/>
                </a:solidFill>
                <a:latin typeface="Georgia"/>
                <a:cs typeface="Georgia"/>
              </a:rPr>
              <a:t>the </a:t>
            </a:r>
            <a:r>
              <a:rPr sz="2400" spc="-75" dirty="0">
                <a:solidFill>
                  <a:srgbClr val="443229"/>
                </a:solidFill>
                <a:latin typeface="Georgia"/>
                <a:cs typeface="Georgia"/>
              </a:rPr>
              <a:t>overall </a:t>
            </a:r>
            <a:r>
              <a:rPr sz="2400" spc="-60" dirty="0">
                <a:solidFill>
                  <a:srgbClr val="443229"/>
                </a:solidFill>
                <a:latin typeface="Georgia"/>
                <a:cs typeface="Georgia"/>
              </a:rPr>
              <a:t>logical structure </a:t>
            </a:r>
            <a:r>
              <a:rPr sz="2400" spc="-50" dirty="0">
                <a:solidFill>
                  <a:srgbClr val="443229"/>
                </a:solidFill>
                <a:latin typeface="Georgia"/>
                <a:cs typeface="Georgia"/>
              </a:rPr>
              <a:t>of </a:t>
            </a:r>
            <a:r>
              <a:rPr sz="2400" spc="-30" dirty="0">
                <a:solidFill>
                  <a:srgbClr val="443229"/>
                </a:solidFill>
                <a:latin typeface="Georgia"/>
                <a:cs typeface="Georgia"/>
              </a:rPr>
              <a:t>the</a:t>
            </a:r>
            <a:r>
              <a:rPr sz="2400" spc="310" dirty="0">
                <a:solidFill>
                  <a:srgbClr val="443229"/>
                </a:solidFill>
                <a:latin typeface="Georgia"/>
                <a:cs typeface="Georgia"/>
              </a:rPr>
              <a:t> </a:t>
            </a:r>
            <a:r>
              <a:rPr sz="2400" spc="10" dirty="0">
                <a:solidFill>
                  <a:srgbClr val="443229"/>
                </a:solidFill>
                <a:latin typeface="Georgia"/>
                <a:cs typeface="Georgia"/>
              </a:rPr>
              <a:t>database.</a:t>
            </a:r>
            <a:endParaRPr sz="2400">
              <a:latin typeface="Georgia"/>
              <a:cs typeface="Georgia"/>
            </a:endParaRPr>
          </a:p>
          <a:p>
            <a:pPr marL="12700" marR="898525">
              <a:lnSpc>
                <a:spcPct val="100000"/>
              </a:lnSpc>
              <a:spcBef>
                <a:spcPts val="575"/>
              </a:spcBef>
            </a:pPr>
            <a:r>
              <a:rPr sz="2400" spc="-105" dirty="0">
                <a:solidFill>
                  <a:srgbClr val="443229"/>
                </a:solidFill>
                <a:latin typeface="Georgia"/>
                <a:cs typeface="Georgia"/>
              </a:rPr>
              <a:t>According </a:t>
            </a:r>
            <a:r>
              <a:rPr sz="2400" spc="-80" dirty="0">
                <a:solidFill>
                  <a:srgbClr val="443229"/>
                </a:solidFill>
                <a:latin typeface="Georgia"/>
                <a:cs typeface="Georgia"/>
              </a:rPr>
              <a:t>to </a:t>
            </a:r>
            <a:r>
              <a:rPr sz="2400" spc="-65" dirty="0">
                <a:solidFill>
                  <a:srgbClr val="443229"/>
                </a:solidFill>
                <a:latin typeface="Georgia"/>
                <a:cs typeface="Georgia"/>
              </a:rPr>
              <a:t>this </a:t>
            </a:r>
            <a:r>
              <a:rPr sz="2400" spc="-5" dirty="0">
                <a:solidFill>
                  <a:srgbClr val="443229"/>
                </a:solidFill>
                <a:latin typeface="Georgia"/>
                <a:cs typeface="Georgia"/>
              </a:rPr>
              <a:t>schema, </a:t>
            </a:r>
            <a:r>
              <a:rPr sz="2400" spc="15" dirty="0">
                <a:solidFill>
                  <a:srgbClr val="443229"/>
                </a:solidFill>
                <a:latin typeface="Georgia"/>
                <a:cs typeface="Georgia"/>
              </a:rPr>
              <a:t>database </a:t>
            </a:r>
            <a:r>
              <a:rPr sz="2400" spc="-145" dirty="0">
                <a:solidFill>
                  <a:srgbClr val="443229"/>
                </a:solidFill>
                <a:latin typeface="Georgia"/>
                <a:cs typeface="Georgia"/>
              </a:rPr>
              <a:t>will </a:t>
            </a:r>
            <a:r>
              <a:rPr sz="2400" spc="15" dirty="0">
                <a:solidFill>
                  <a:srgbClr val="443229"/>
                </a:solidFill>
                <a:latin typeface="Georgia"/>
                <a:cs typeface="Georgia"/>
              </a:rPr>
              <a:t>be </a:t>
            </a:r>
            <a:r>
              <a:rPr sz="2400" spc="-40" dirty="0">
                <a:solidFill>
                  <a:srgbClr val="443229"/>
                </a:solidFill>
                <a:latin typeface="Georgia"/>
                <a:cs typeface="Georgia"/>
              </a:rPr>
              <a:t>developed </a:t>
            </a:r>
            <a:r>
              <a:rPr sz="2400" spc="-80" dirty="0">
                <a:solidFill>
                  <a:srgbClr val="443229"/>
                </a:solidFill>
                <a:latin typeface="Georgia"/>
                <a:cs typeface="Georgia"/>
              </a:rPr>
              <a:t>to </a:t>
            </a:r>
            <a:r>
              <a:rPr sz="2400" spc="-35" dirty="0">
                <a:solidFill>
                  <a:srgbClr val="443229"/>
                </a:solidFill>
                <a:latin typeface="Georgia"/>
                <a:cs typeface="Georgia"/>
              </a:rPr>
              <a:t>store  </a:t>
            </a:r>
            <a:r>
              <a:rPr sz="2400" spc="-75" dirty="0">
                <a:solidFill>
                  <a:srgbClr val="443229"/>
                </a:solidFill>
                <a:latin typeface="Georgia"/>
                <a:cs typeface="Georgia"/>
              </a:rPr>
              <a:t>required </a:t>
            </a:r>
            <a:r>
              <a:rPr sz="2400" spc="-5" dirty="0">
                <a:solidFill>
                  <a:srgbClr val="443229"/>
                </a:solidFill>
                <a:latin typeface="Georgia"/>
                <a:cs typeface="Georgia"/>
              </a:rPr>
              <a:t>data </a:t>
            </a:r>
            <a:r>
              <a:rPr sz="2400" spc="-114" dirty="0">
                <a:solidFill>
                  <a:srgbClr val="443229"/>
                </a:solidFill>
                <a:latin typeface="Georgia"/>
                <a:cs typeface="Georgia"/>
              </a:rPr>
              <a:t>for </a:t>
            </a:r>
            <a:r>
              <a:rPr sz="2400" spc="-25" dirty="0">
                <a:solidFill>
                  <a:srgbClr val="443229"/>
                </a:solidFill>
                <a:latin typeface="Georgia"/>
                <a:cs typeface="Georgia"/>
              </a:rPr>
              <a:t>an</a:t>
            </a:r>
            <a:r>
              <a:rPr sz="2400" spc="185" dirty="0">
                <a:solidFill>
                  <a:srgbClr val="443229"/>
                </a:solidFill>
                <a:latin typeface="Georgia"/>
                <a:cs typeface="Georgia"/>
              </a:rPr>
              <a:t> </a:t>
            </a:r>
            <a:r>
              <a:rPr sz="2400" spc="-75" dirty="0">
                <a:solidFill>
                  <a:srgbClr val="443229"/>
                </a:solidFill>
                <a:latin typeface="Georgia"/>
                <a:cs typeface="Georgia"/>
              </a:rPr>
              <a:t>organization.</a:t>
            </a:r>
            <a:endParaRPr sz="2400">
              <a:latin typeface="Georgia"/>
              <a:cs typeface="Georgia"/>
            </a:endParaRPr>
          </a:p>
          <a:p>
            <a:pPr marL="344170" indent="-331470">
              <a:lnSpc>
                <a:spcPct val="100000"/>
              </a:lnSpc>
              <a:spcBef>
                <a:spcPts val="575"/>
              </a:spcBef>
              <a:buAutoNum type="arabicPeriod" startAt="2"/>
              <a:tabLst>
                <a:tab pos="344805" algn="l"/>
              </a:tabLst>
            </a:pPr>
            <a:r>
              <a:rPr sz="2400" spc="-35" dirty="0">
                <a:solidFill>
                  <a:srgbClr val="00AF50"/>
                </a:solidFill>
                <a:latin typeface="Georgia"/>
                <a:cs typeface="Georgia"/>
              </a:rPr>
              <a:t>Storage </a:t>
            </a:r>
            <a:r>
              <a:rPr sz="2400" spc="-65" dirty="0">
                <a:solidFill>
                  <a:srgbClr val="00AF50"/>
                </a:solidFill>
                <a:latin typeface="Georgia"/>
                <a:cs typeface="Georgia"/>
              </a:rPr>
              <a:t>Structure </a:t>
            </a:r>
            <a:r>
              <a:rPr sz="2400" spc="-45" dirty="0">
                <a:solidFill>
                  <a:srgbClr val="00AF50"/>
                </a:solidFill>
                <a:latin typeface="Georgia"/>
                <a:cs typeface="Georgia"/>
              </a:rPr>
              <a:t>and </a:t>
            </a:r>
            <a:r>
              <a:rPr sz="2400" spc="-5" dirty="0">
                <a:solidFill>
                  <a:srgbClr val="00AF50"/>
                </a:solidFill>
                <a:latin typeface="Georgia"/>
                <a:cs typeface="Georgia"/>
              </a:rPr>
              <a:t>Access </a:t>
            </a:r>
            <a:r>
              <a:rPr sz="2400" spc="-90" dirty="0">
                <a:solidFill>
                  <a:srgbClr val="00AF50"/>
                </a:solidFill>
                <a:latin typeface="Georgia"/>
                <a:cs typeface="Georgia"/>
              </a:rPr>
              <a:t>Method</a:t>
            </a:r>
            <a:r>
              <a:rPr sz="2400" spc="95" dirty="0">
                <a:solidFill>
                  <a:srgbClr val="00AF50"/>
                </a:solidFill>
                <a:latin typeface="Georgia"/>
                <a:cs typeface="Georgia"/>
              </a:rPr>
              <a:t> </a:t>
            </a:r>
            <a:r>
              <a:rPr sz="2400" spc="-110" dirty="0">
                <a:solidFill>
                  <a:srgbClr val="00AF50"/>
                </a:solidFill>
                <a:latin typeface="Georgia"/>
                <a:cs typeface="Georgia"/>
              </a:rPr>
              <a:t>Definition:</a:t>
            </a:r>
            <a:endParaRPr sz="2400">
              <a:latin typeface="Georgia"/>
              <a:cs typeface="Georgia"/>
            </a:endParaRPr>
          </a:p>
          <a:p>
            <a:pPr marL="12700" marR="554355">
              <a:lnSpc>
                <a:spcPct val="100000"/>
              </a:lnSpc>
              <a:spcBef>
                <a:spcPts val="580"/>
              </a:spcBef>
            </a:pPr>
            <a:r>
              <a:rPr sz="2400" spc="-110" dirty="0">
                <a:solidFill>
                  <a:srgbClr val="443229"/>
                </a:solidFill>
                <a:latin typeface="Georgia"/>
                <a:cs typeface="Georgia"/>
              </a:rPr>
              <a:t>The </a:t>
            </a:r>
            <a:r>
              <a:rPr sz="2400" spc="-229" dirty="0">
                <a:solidFill>
                  <a:srgbClr val="443229"/>
                </a:solidFill>
                <a:latin typeface="Georgia"/>
                <a:cs typeface="Georgia"/>
              </a:rPr>
              <a:t>DBA </a:t>
            </a:r>
            <a:r>
              <a:rPr sz="2400" spc="-5" dirty="0">
                <a:solidFill>
                  <a:srgbClr val="443229"/>
                </a:solidFill>
                <a:latin typeface="Georgia"/>
                <a:cs typeface="Georgia"/>
              </a:rPr>
              <a:t>decides </a:t>
            </a:r>
            <a:r>
              <a:rPr sz="2400" spc="-114" dirty="0">
                <a:solidFill>
                  <a:srgbClr val="443229"/>
                </a:solidFill>
                <a:latin typeface="Georgia"/>
                <a:cs typeface="Georgia"/>
              </a:rPr>
              <a:t>how </a:t>
            </a:r>
            <a:r>
              <a:rPr sz="2400" spc="-30" dirty="0">
                <a:solidFill>
                  <a:srgbClr val="443229"/>
                </a:solidFill>
                <a:latin typeface="Georgia"/>
                <a:cs typeface="Georgia"/>
              </a:rPr>
              <a:t>the </a:t>
            </a:r>
            <a:r>
              <a:rPr sz="2400" spc="-10" dirty="0">
                <a:solidFill>
                  <a:srgbClr val="443229"/>
                </a:solidFill>
                <a:latin typeface="Georgia"/>
                <a:cs typeface="Georgia"/>
              </a:rPr>
              <a:t>data </a:t>
            </a:r>
            <a:r>
              <a:rPr sz="2400" spc="-35" dirty="0">
                <a:solidFill>
                  <a:srgbClr val="443229"/>
                </a:solidFill>
                <a:latin typeface="Georgia"/>
                <a:cs typeface="Georgia"/>
              </a:rPr>
              <a:t>is </a:t>
            </a:r>
            <a:r>
              <a:rPr sz="2400" spc="-80" dirty="0">
                <a:solidFill>
                  <a:srgbClr val="443229"/>
                </a:solidFill>
                <a:latin typeface="Georgia"/>
                <a:cs typeface="Georgia"/>
              </a:rPr>
              <a:t>to </a:t>
            </a:r>
            <a:r>
              <a:rPr sz="2400" spc="15" dirty="0">
                <a:solidFill>
                  <a:srgbClr val="443229"/>
                </a:solidFill>
                <a:latin typeface="Georgia"/>
                <a:cs typeface="Georgia"/>
              </a:rPr>
              <a:t>be </a:t>
            </a:r>
            <a:r>
              <a:rPr sz="2400" spc="-35" dirty="0">
                <a:solidFill>
                  <a:srgbClr val="443229"/>
                </a:solidFill>
                <a:latin typeface="Georgia"/>
                <a:cs typeface="Georgia"/>
              </a:rPr>
              <a:t>represented </a:t>
            </a:r>
            <a:r>
              <a:rPr sz="2400" spc="-130" dirty="0">
                <a:solidFill>
                  <a:srgbClr val="443229"/>
                </a:solidFill>
                <a:latin typeface="Georgia"/>
                <a:cs typeface="Georgia"/>
              </a:rPr>
              <a:t>in </a:t>
            </a:r>
            <a:r>
              <a:rPr sz="2400" spc="-30" dirty="0">
                <a:solidFill>
                  <a:srgbClr val="443229"/>
                </a:solidFill>
                <a:latin typeface="Georgia"/>
                <a:cs typeface="Georgia"/>
              </a:rPr>
              <a:t>the </a:t>
            </a:r>
            <a:r>
              <a:rPr sz="2400" spc="-45" dirty="0">
                <a:solidFill>
                  <a:srgbClr val="443229"/>
                </a:solidFill>
                <a:latin typeface="Georgia"/>
                <a:cs typeface="Georgia"/>
              </a:rPr>
              <a:t>stored  </a:t>
            </a:r>
            <a:r>
              <a:rPr sz="2400" spc="10" dirty="0">
                <a:solidFill>
                  <a:srgbClr val="443229"/>
                </a:solidFill>
                <a:latin typeface="Georgia"/>
                <a:cs typeface="Georgia"/>
              </a:rPr>
              <a:t>database.</a:t>
            </a:r>
            <a:endParaRPr sz="2400">
              <a:latin typeface="Georgia"/>
              <a:cs typeface="Georgia"/>
            </a:endParaRPr>
          </a:p>
          <a:p>
            <a:pPr marL="344170" indent="-331470">
              <a:lnSpc>
                <a:spcPct val="100000"/>
              </a:lnSpc>
              <a:spcBef>
                <a:spcPts val="575"/>
              </a:spcBef>
              <a:buAutoNum type="arabicPeriod" startAt="3"/>
              <a:tabLst>
                <a:tab pos="344805" algn="l"/>
              </a:tabLst>
            </a:pPr>
            <a:r>
              <a:rPr sz="2400" spc="-75" dirty="0">
                <a:solidFill>
                  <a:srgbClr val="00AF50"/>
                </a:solidFill>
                <a:latin typeface="Georgia"/>
                <a:cs typeface="Georgia"/>
              </a:rPr>
              <a:t>Assisting </a:t>
            </a:r>
            <a:r>
              <a:rPr sz="2400" spc="-100" dirty="0">
                <a:solidFill>
                  <a:srgbClr val="00AF50"/>
                </a:solidFill>
                <a:latin typeface="Georgia"/>
                <a:cs typeface="Georgia"/>
              </a:rPr>
              <a:t>Application</a:t>
            </a:r>
            <a:r>
              <a:rPr sz="2400" spc="30" dirty="0">
                <a:solidFill>
                  <a:srgbClr val="00AF50"/>
                </a:solidFill>
                <a:latin typeface="Georgia"/>
                <a:cs typeface="Georgia"/>
              </a:rPr>
              <a:t> </a:t>
            </a:r>
            <a:r>
              <a:rPr sz="2400" spc="-90" dirty="0">
                <a:solidFill>
                  <a:srgbClr val="00AF50"/>
                </a:solidFill>
                <a:latin typeface="Georgia"/>
                <a:cs typeface="Georgia"/>
              </a:rPr>
              <a:t>Programmers:</a:t>
            </a:r>
            <a:endParaRPr sz="2400">
              <a:latin typeface="Georgia"/>
              <a:cs typeface="Georgia"/>
            </a:endParaRPr>
          </a:p>
          <a:p>
            <a:pPr marL="12700" marR="5080">
              <a:lnSpc>
                <a:spcPct val="100000"/>
              </a:lnSpc>
              <a:spcBef>
                <a:spcPts val="580"/>
              </a:spcBef>
              <a:tabLst>
                <a:tab pos="635635" algn="l"/>
              </a:tabLst>
            </a:pPr>
            <a:r>
              <a:rPr sz="2400" spc="-110" dirty="0">
                <a:solidFill>
                  <a:srgbClr val="443229"/>
                </a:solidFill>
                <a:latin typeface="Georgia"/>
                <a:cs typeface="Georgia"/>
              </a:rPr>
              <a:t>The</a:t>
            </a:r>
            <a:r>
              <a:rPr sz="2400" spc="-110" dirty="0">
                <a:solidFill>
                  <a:srgbClr val="443229"/>
                </a:solidFill>
                <a:latin typeface="Times New Roman"/>
                <a:cs typeface="Times New Roman"/>
              </a:rPr>
              <a:t>	</a:t>
            </a:r>
            <a:r>
              <a:rPr sz="2400" spc="-229" dirty="0">
                <a:solidFill>
                  <a:srgbClr val="443229"/>
                </a:solidFill>
                <a:latin typeface="Georgia"/>
                <a:cs typeface="Georgia"/>
              </a:rPr>
              <a:t>DBA </a:t>
            </a:r>
            <a:r>
              <a:rPr sz="2400" spc="-75" dirty="0">
                <a:solidFill>
                  <a:srgbClr val="443229"/>
                </a:solidFill>
                <a:latin typeface="Georgia"/>
                <a:cs typeface="Georgia"/>
              </a:rPr>
              <a:t>provides </a:t>
            </a:r>
            <a:r>
              <a:rPr sz="2400" spc="10" dirty="0">
                <a:solidFill>
                  <a:srgbClr val="443229"/>
                </a:solidFill>
                <a:latin typeface="Georgia"/>
                <a:cs typeface="Georgia"/>
              </a:rPr>
              <a:t>assistance </a:t>
            </a:r>
            <a:r>
              <a:rPr sz="2400" spc="-80" dirty="0">
                <a:solidFill>
                  <a:srgbClr val="443229"/>
                </a:solidFill>
                <a:latin typeface="Georgia"/>
                <a:cs typeface="Georgia"/>
              </a:rPr>
              <a:t>to </a:t>
            </a:r>
            <a:r>
              <a:rPr sz="2400" spc="-65" dirty="0">
                <a:solidFill>
                  <a:srgbClr val="443229"/>
                </a:solidFill>
                <a:latin typeface="Georgia"/>
                <a:cs typeface="Georgia"/>
              </a:rPr>
              <a:t>application </a:t>
            </a:r>
            <a:r>
              <a:rPr sz="2400" spc="-85" dirty="0">
                <a:solidFill>
                  <a:srgbClr val="443229"/>
                </a:solidFill>
                <a:latin typeface="Georgia"/>
                <a:cs typeface="Georgia"/>
              </a:rPr>
              <a:t>programmers </a:t>
            </a:r>
            <a:r>
              <a:rPr sz="2400" spc="-80" dirty="0">
                <a:solidFill>
                  <a:srgbClr val="443229"/>
                </a:solidFill>
                <a:latin typeface="Georgia"/>
                <a:cs typeface="Georgia"/>
              </a:rPr>
              <a:t>to </a:t>
            </a:r>
            <a:r>
              <a:rPr sz="2400" spc="-50" dirty="0">
                <a:solidFill>
                  <a:srgbClr val="443229"/>
                </a:solidFill>
                <a:latin typeface="Georgia"/>
                <a:cs typeface="Georgia"/>
              </a:rPr>
              <a:t>develop  </a:t>
            </a:r>
            <a:r>
              <a:rPr sz="2400" spc="-65" dirty="0">
                <a:solidFill>
                  <a:srgbClr val="443229"/>
                </a:solidFill>
                <a:latin typeface="Georgia"/>
                <a:cs typeface="Georgia"/>
              </a:rPr>
              <a:t>application</a:t>
            </a:r>
            <a:r>
              <a:rPr sz="2400" spc="-20" dirty="0">
                <a:solidFill>
                  <a:srgbClr val="443229"/>
                </a:solidFill>
                <a:latin typeface="Georgia"/>
                <a:cs typeface="Georgia"/>
              </a:rPr>
              <a:t> </a:t>
            </a:r>
            <a:r>
              <a:rPr sz="2400" spc="-80" dirty="0">
                <a:solidFill>
                  <a:srgbClr val="443229"/>
                </a:solidFill>
                <a:latin typeface="Georgia"/>
                <a:cs typeface="Georgia"/>
              </a:rPr>
              <a:t>programs.</a:t>
            </a:r>
            <a:endParaRPr sz="2400">
              <a:latin typeface="Georgia"/>
              <a:cs typeface="Georgi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8740" y="23870"/>
            <a:ext cx="8878570" cy="6610984"/>
          </a:xfrm>
          <a:prstGeom prst="rect">
            <a:avLst/>
          </a:prstGeom>
        </p:spPr>
        <p:txBody>
          <a:bodyPr vert="horz" wrap="square" lIns="0" tIns="12700" rIns="0" bIns="0" rtlCol="0">
            <a:spAutoFit/>
          </a:bodyPr>
          <a:lstStyle/>
          <a:p>
            <a:pPr marL="344170" indent="-331470">
              <a:lnSpc>
                <a:spcPct val="100000"/>
              </a:lnSpc>
              <a:spcBef>
                <a:spcPts val="100"/>
              </a:spcBef>
              <a:buAutoNum type="arabicPeriod" startAt="4"/>
              <a:tabLst>
                <a:tab pos="344805" algn="l"/>
              </a:tabLst>
            </a:pPr>
            <a:r>
              <a:rPr sz="2400" i="1" spc="-85" dirty="0">
                <a:solidFill>
                  <a:srgbClr val="00AF50"/>
                </a:solidFill>
                <a:latin typeface="Arial"/>
                <a:cs typeface="Arial"/>
              </a:rPr>
              <a:t>Physical </a:t>
            </a:r>
            <a:r>
              <a:rPr sz="2400" i="1" spc="-65" dirty="0">
                <a:solidFill>
                  <a:srgbClr val="00AF50"/>
                </a:solidFill>
                <a:latin typeface="Arial"/>
                <a:cs typeface="Arial"/>
              </a:rPr>
              <a:t>Organization</a:t>
            </a:r>
            <a:r>
              <a:rPr sz="2400" i="1" spc="-130" dirty="0">
                <a:solidFill>
                  <a:srgbClr val="00AF50"/>
                </a:solidFill>
                <a:latin typeface="Arial"/>
                <a:cs typeface="Arial"/>
              </a:rPr>
              <a:t> </a:t>
            </a:r>
            <a:r>
              <a:rPr sz="2400" i="1" spc="-25" dirty="0">
                <a:solidFill>
                  <a:srgbClr val="00AF50"/>
                </a:solidFill>
                <a:latin typeface="Arial"/>
                <a:cs typeface="Arial"/>
              </a:rPr>
              <a:t>Modification:</a:t>
            </a:r>
            <a:endParaRPr sz="2400">
              <a:latin typeface="Arial"/>
              <a:cs typeface="Arial"/>
            </a:endParaRPr>
          </a:p>
          <a:p>
            <a:pPr marL="12700">
              <a:lnSpc>
                <a:spcPct val="100000"/>
              </a:lnSpc>
            </a:pPr>
            <a:r>
              <a:rPr sz="2400" spc="-110" dirty="0">
                <a:latin typeface="Georgia"/>
                <a:cs typeface="Georgia"/>
              </a:rPr>
              <a:t>The </a:t>
            </a:r>
            <a:r>
              <a:rPr sz="2400" spc="-225" dirty="0">
                <a:latin typeface="Georgia"/>
                <a:cs typeface="Georgia"/>
              </a:rPr>
              <a:t>DBA </a:t>
            </a:r>
            <a:r>
              <a:rPr sz="2400" spc="-60" dirty="0">
                <a:latin typeface="Georgia"/>
                <a:cs typeface="Georgia"/>
              </a:rPr>
              <a:t>modifies </a:t>
            </a:r>
            <a:r>
              <a:rPr sz="2400" spc="-30" dirty="0">
                <a:latin typeface="Georgia"/>
                <a:cs typeface="Georgia"/>
              </a:rPr>
              <a:t>the </a:t>
            </a:r>
            <a:r>
              <a:rPr sz="2400" spc="-65" dirty="0">
                <a:latin typeface="Georgia"/>
                <a:cs typeface="Georgia"/>
              </a:rPr>
              <a:t>physical </a:t>
            </a:r>
            <a:r>
              <a:rPr sz="2400" spc="-75" dirty="0">
                <a:latin typeface="Georgia"/>
                <a:cs typeface="Georgia"/>
              </a:rPr>
              <a:t>organization </a:t>
            </a:r>
            <a:r>
              <a:rPr sz="2400" spc="-55" dirty="0">
                <a:latin typeface="Georgia"/>
                <a:cs typeface="Georgia"/>
              </a:rPr>
              <a:t>of </a:t>
            </a:r>
            <a:r>
              <a:rPr sz="2400" spc="-30" dirty="0">
                <a:latin typeface="Georgia"/>
                <a:cs typeface="Georgia"/>
              </a:rPr>
              <a:t>the </a:t>
            </a:r>
            <a:r>
              <a:rPr sz="2400" spc="15" dirty="0">
                <a:latin typeface="Georgia"/>
                <a:cs typeface="Georgia"/>
              </a:rPr>
              <a:t>database </a:t>
            </a:r>
            <a:r>
              <a:rPr sz="2400" spc="-80" dirty="0">
                <a:latin typeface="Georgia"/>
                <a:cs typeface="Georgia"/>
              </a:rPr>
              <a:t>to</a:t>
            </a:r>
            <a:r>
              <a:rPr sz="2400" spc="254" dirty="0">
                <a:latin typeface="Georgia"/>
                <a:cs typeface="Georgia"/>
              </a:rPr>
              <a:t> </a:t>
            </a:r>
            <a:r>
              <a:rPr sz="2400" spc="-40" dirty="0">
                <a:latin typeface="Georgia"/>
                <a:cs typeface="Georgia"/>
              </a:rPr>
              <a:t>reflect</a:t>
            </a:r>
            <a:endParaRPr sz="2400">
              <a:latin typeface="Georgia"/>
              <a:cs typeface="Georgia"/>
            </a:endParaRPr>
          </a:p>
          <a:p>
            <a:pPr marL="12700">
              <a:lnSpc>
                <a:spcPct val="100000"/>
              </a:lnSpc>
            </a:pPr>
            <a:r>
              <a:rPr sz="2400" spc="-30" dirty="0">
                <a:latin typeface="Georgia"/>
                <a:cs typeface="Georgia"/>
              </a:rPr>
              <a:t>the </a:t>
            </a:r>
            <a:r>
              <a:rPr sz="2400" spc="-65" dirty="0">
                <a:latin typeface="Georgia"/>
                <a:cs typeface="Georgia"/>
              </a:rPr>
              <a:t>changing </a:t>
            </a:r>
            <a:r>
              <a:rPr sz="2400" spc="10" dirty="0">
                <a:latin typeface="Georgia"/>
                <a:cs typeface="Georgia"/>
              </a:rPr>
              <a:t>needs </a:t>
            </a:r>
            <a:r>
              <a:rPr sz="2400" spc="-50" dirty="0">
                <a:latin typeface="Georgia"/>
                <a:cs typeface="Georgia"/>
              </a:rPr>
              <a:t>of </a:t>
            </a:r>
            <a:r>
              <a:rPr sz="2400" spc="-30" dirty="0">
                <a:latin typeface="Georgia"/>
                <a:cs typeface="Georgia"/>
              </a:rPr>
              <a:t>the </a:t>
            </a:r>
            <a:r>
              <a:rPr sz="2400" spc="-75" dirty="0">
                <a:latin typeface="Georgia"/>
                <a:cs typeface="Georgia"/>
              </a:rPr>
              <a:t>organization </a:t>
            </a:r>
            <a:r>
              <a:rPr sz="2400" spc="-114" dirty="0">
                <a:latin typeface="Georgia"/>
                <a:cs typeface="Georgia"/>
              </a:rPr>
              <a:t>or </a:t>
            </a:r>
            <a:r>
              <a:rPr sz="2400" spc="-80" dirty="0">
                <a:latin typeface="Georgia"/>
                <a:cs typeface="Georgia"/>
              </a:rPr>
              <a:t>to </a:t>
            </a:r>
            <a:r>
              <a:rPr sz="2400" spc="-114" dirty="0">
                <a:latin typeface="Georgia"/>
                <a:cs typeface="Georgia"/>
              </a:rPr>
              <a:t>improve</a:t>
            </a:r>
            <a:r>
              <a:rPr sz="2400" spc="-70" dirty="0">
                <a:latin typeface="Georgia"/>
                <a:cs typeface="Georgia"/>
              </a:rPr>
              <a:t> </a:t>
            </a:r>
            <a:r>
              <a:rPr sz="2400" spc="-50" dirty="0">
                <a:latin typeface="Georgia"/>
                <a:cs typeface="Georgia"/>
              </a:rPr>
              <a:t>performance.</a:t>
            </a:r>
            <a:endParaRPr sz="2400">
              <a:latin typeface="Georgia"/>
              <a:cs typeface="Georgia"/>
            </a:endParaRPr>
          </a:p>
          <a:p>
            <a:pPr marL="344170" indent="-331470">
              <a:lnSpc>
                <a:spcPct val="100000"/>
              </a:lnSpc>
              <a:buAutoNum type="arabicPeriod" startAt="5"/>
              <a:tabLst>
                <a:tab pos="344805" algn="l"/>
              </a:tabLst>
            </a:pPr>
            <a:r>
              <a:rPr sz="2400" i="1" spc="-85" dirty="0">
                <a:solidFill>
                  <a:srgbClr val="00AF50"/>
                </a:solidFill>
                <a:latin typeface="Arial"/>
                <a:cs typeface="Arial"/>
              </a:rPr>
              <a:t>Approving </a:t>
            </a:r>
            <a:r>
              <a:rPr sz="2400" i="1" spc="-50" dirty="0">
                <a:solidFill>
                  <a:srgbClr val="00AF50"/>
                </a:solidFill>
                <a:latin typeface="Arial"/>
                <a:cs typeface="Arial"/>
              </a:rPr>
              <a:t>Data</a:t>
            </a:r>
            <a:r>
              <a:rPr sz="2400" i="1" spc="-105" dirty="0">
                <a:solidFill>
                  <a:srgbClr val="00AF50"/>
                </a:solidFill>
                <a:latin typeface="Arial"/>
                <a:cs typeface="Arial"/>
              </a:rPr>
              <a:t> Access:</a:t>
            </a:r>
            <a:endParaRPr sz="2400">
              <a:latin typeface="Arial"/>
              <a:cs typeface="Arial"/>
            </a:endParaRPr>
          </a:p>
          <a:p>
            <a:pPr marL="12700" marR="377825">
              <a:lnSpc>
                <a:spcPct val="100000"/>
              </a:lnSpc>
            </a:pPr>
            <a:r>
              <a:rPr sz="2400" spc="-110" dirty="0">
                <a:latin typeface="Georgia"/>
                <a:cs typeface="Georgia"/>
              </a:rPr>
              <a:t>The </a:t>
            </a:r>
            <a:r>
              <a:rPr sz="2400" spc="-229" dirty="0">
                <a:latin typeface="Georgia"/>
                <a:cs typeface="Georgia"/>
              </a:rPr>
              <a:t>DBA </a:t>
            </a:r>
            <a:r>
              <a:rPr sz="2400" spc="-50" dirty="0">
                <a:latin typeface="Georgia"/>
                <a:cs typeface="Georgia"/>
              </a:rPr>
              <a:t>determines </a:t>
            </a:r>
            <a:r>
              <a:rPr sz="2400" spc="-95" dirty="0">
                <a:latin typeface="Georgia"/>
                <a:cs typeface="Georgia"/>
              </a:rPr>
              <a:t>which </a:t>
            </a:r>
            <a:r>
              <a:rPr sz="2400" spc="-25" dirty="0">
                <a:latin typeface="Georgia"/>
                <a:cs typeface="Georgia"/>
              </a:rPr>
              <a:t>user </a:t>
            </a:r>
            <a:r>
              <a:rPr sz="2400" spc="10" dirty="0">
                <a:latin typeface="Georgia"/>
                <a:cs typeface="Georgia"/>
              </a:rPr>
              <a:t>needs </a:t>
            </a:r>
            <a:r>
              <a:rPr sz="2400" spc="60" dirty="0">
                <a:latin typeface="Georgia"/>
                <a:cs typeface="Georgia"/>
              </a:rPr>
              <a:t>access </a:t>
            </a:r>
            <a:r>
              <a:rPr sz="2400" spc="-80" dirty="0">
                <a:latin typeface="Georgia"/>
                <a:cs typeface="Georgia"/>
              </a:rPr>
              <a:t>to </a:t>
            </a:r>
            <a:r>
              <a:rPr sz="2400" spc="-95" dirty="0">
                <a:latin typeface="Georgia"/>
                <a:cs typeface="Georgia"/>
              </a:rPr>
              <a:t>which </a:t>
            </a:r>
            <a:r>
              <a:rPr sz="2400" spc="-55" dirty="0">
                <a:latin typeface="Georgia"/>
                <a:cs typeface="Georgia"/>
              </a:rPr>
              <a:t>part </a:t>
            </a:r>
            <a:r>
              <a:rPr sz="2400" spc="-50" dirty="0">
                <a:latin typeface="Georgia"/>
                <a:cs typeface="Georgia"/>
              </a:rPr>
              <a:t>of </a:t>
            </a:r>
            <a:r>
              <a:rPr sz="2400" spc="-30" dirty="0">
                <a:latin typeface="Georgia"/>
                <a:cs typeface="Georgia"/>
              </a:rPr>
              <a:t>the  </a:t>
            </a:r>
            <a:r>
              <a:rPr sz="2400" spc="10" dirty="0">
                <a:latin typeface="Georgia"/>
                <a:cs typeface="Georgia"/>
              </a:rPr>
              <a:t>database.</a:t>
            </a:r>
            <a:endParaRPr sz="2400">
              <a:latin typeface="Georgia"/>
              <a:cs typeface="Georgia"/>
            </a:endParaRPr>
          </a:p>
          <a:p>
            <a:pPr marL="12700" marR="848360">
              <a:lnSpc>
                <a:spcPct val="100000"/>
              </a:lnSpc>
              <a:spcBef>
                <a:spcPts val="5"/>
              </a:spcBef>
            </a:pPr>
            <a:r>
              <a:rPr sz="2400" spc="-105" dirty="0">
                <a:latin typeface="Georgia"/>
                <a:cs typeface="Georgia"/>
              </a:rPr>
              <a:t>According </a:t>
            </a:r>
            <a:r>
              <a:rPr sz="2400" spc="-80" dirty="0">
                <a:latin typeface="Georgia"/>
                <a:cs typeface="Georgia"/>
              </a:rPr>
              <a:t>to </a:t>
            </a:r>
            <a:r>
              <a:rPr sz="2400" spc="-65" dirty="0">
                <a:latin typeface="Georgia"/>
                <a:cs typeface="Georgia"/>
              </a:rPr>
              <a:t>this,various </a:t>
            </a:r>
            <a:r>
              <a:rPr sz="2400" spc="-35" dirty="0">
                <a:latin typeface="Georgia"/>
                <a:cs typeface="Georgia"/>
              </a:rPr>
              <a:t>types </a:t>
            </a:r>
            <a:r>
              <a:rPr sz="2400" spc="-50" dirty="0">
                <a:latin typeface="Georgia"/>
                <a:cs typeface="Georgia"/>
              </a:rPr>
              <a:t>of </a:t>
            </a:r>
            <a:r>
              <a:rPr sz="2400" spc="-70" dirty="0">
                <a:latin typeface="Georgia"/>
                <a:cs typeface="Georgia"/>
              </a:rPr>
              <a:t>authorizations </a:t>
            </a:r>
            <a:r>
              <a:rPr sz="2400" spc="-10" dirty="0">
                <a:latin typeface="Georgia"/>
                <a:cs typeface="Georgia"/>
              </a:rPr>
              <a:t>are </a:t>
            </a:r>
            <a:r>
              <a:rPr sz="2400" spc="-60" dirty="0">
                <a:latin typeface="Georgia"/>
                <a:cs typeface="Georgia"/>
              </a:rPr>
              <a:t>granted </a:t>
            </a:r>
            <a:r>
              <a:rPr sz="2400" spc="-80" dirty="0">
                <a:latin typeface="Georgia"/>
                <a:cs typeface="Georgia"/>
              </a:rPr>
              <a:t>to  </a:t>
            </a:r>
            <a:r>
              <a:rPr sz="2400" spc="-65" dirty="0">
                <a:latin typeface="Georgia"/>
                <a:cs typeface="Georgia"/>
              </a:rPr>
              <a:t>different</a:t>
            </a:r>
            <a:r>
              <a:rPr sz="2400" spc="-15" dirty="0">
                <a:latin typeface="Georgia"/>
                <a:cs typeface="Georgia"/>
              </a:rPr>
              <a:t> </a:t>
            </a:r>
            <a:r>
              <a:rPr sz="2400" spc="-10" dirty="0">
                <a:latin typeface="Georgia"/>
                <a:cs typeface="Georgia"/>
              </a:rPr>
              <a:t>users.</a:t>
            </a:r>
            <a:endParaRPr sz="2400">
              <a:latin typeface="Georgia"/>
              <a:cs typeface="Georgia"/>
            </a:endParaRPr>
          </a:p>
          <a:p>
            <a:pPr marL="344170" indent="-331470">
              <a:lnSpc>
                <a:spcPct val="100000"/>
              </a:lnSpc>
              <a:buAutoNum type="arabicPeriod" startAt="6"/>
              <a:tabLst>
                <a:tab pos="344805" algn="l"/>
              </a:tabLst>
            </a:pPr>
            <a:r>
              <a:rPr sz="2400" i="1" spc="-35" dirty="0">
                <a:solidFill>
                  <a:srgbClr val="00AF50"/>
                </a:solidFill>
                <a:latin typeface="Arial"/>
                <a:cs typeface="Arial"/>
              </a:rPr>
              <a:t>Monitoring</a:t>
            </a:r>
            <a:r>
              <a:rPr sz="2400" i="1" spc="-120" dirty="0">
                <a:solidFill>
                  <a:srgbClr val="00AF50"/>
                </a:solidFill>
                <a:latin typeface="Arial"/>
                <a:cs typeface="Arial"/>
              </a:rPr>
              <a:t> </a:t>
            </a:r>
            <a:r>
              <a:rPr sz="2400" i="1" spc="-55" dirty="0">
                <a:solidFill>
                  <a:srgbClr val="00AF50"/>
                </a:solidFill>
                <a:latin typeface="Arial"/>
                <a:cs typeface="Arial"/>
              </a:rPr>
              <a:t>Performance:</a:t>
            </a:r>
            <a:endParaRPr sz="2400">
              <a:latin typeface="Arial"/>
              <a:cs typeface="Arial"/>
            </a:endParaRPr>
          </a:p>
          <a:p>
            <a:pPr marL="12700" marR="159385" algn="just">
              <a:lnSpc>
                <a:spcPct val="100000"/>
              </a:lnSpc>
            </a:pPr>
            <a:r>
              <a:rPr sz="2400" spc="-110" dirty="0">
                <a:latin typeface="Georgia"/>
                <a:cs typeface="Georgia"/>
              </a:rPr>
              <a:t>The </a:t>
            </a:r>
            <a:r>
              <a:rPr sz="2400" spc="-229" dirty="0">
                <a:latin typeface="Georgia"/>
                <a:cs typeface="Georgia"/>
              </a:rPr>
              <a:t>DBA </a:t>
            </a:r>
            <a:r>
              <a:rPr sz="2400" spc="-95" dirty="0">
                <a:latin typeface="Georgia"/>
                <a:cs typeface="Georgia"/>
              </a:rPr>
              <a:t>monitors </a:t>
            </a:r>
            <a:r>
              <a:rPr sz="2400" spc="-50" dirty="0">
                <a:latin typeface="Georgia"/>
                <a:cs typeface="Georgia"/>
              </a:rPr>
              <a:t>performance of </a:t>
            </a:r>
            <a:r>
              <a:rPr sz="2400" spc="-30" dirty="0">
                <a:latin typeface="Georgia"/>
                <a:cs typeface="Georgia"/>
              </a:rPr>
              <a:t>the </a:t>
            </a:r>
            <a:r>
              <a:rPr sz="2400" spc="-60" dirty="0">
                <a:latin typeface="Georgia"/>
                <a:cs typeface="Georgia"/>
              </a:rPr>
              <a:t>system.The </a:t>
            </a:r>
            <a:r>
              <a:rPr sz="2400" spc="-229" dirty="0">
                <a:latin typeface="Georgia"/>
                <a:cs typeface="Georgia"/>
              </a:rPr>
              <a:t>DBA </a:t>
            </a:r>
            <a:r>
              <a:rPr sz="2400" spc="-10" dirty="0">
                <a:latin typeface="Georgia"/>
                <a:cs typeface="Georgia"/>
              </a:rPr>
              <a:t>ensures </a:t>
            </a:r>
            <a:r>
              <a:rPr sz="2400" spc="-50" dirty="0">
                <a:latin typeface="Georgia"/>
                <a:cs typeface="Georgia"/>
              </a:rPr>
              <a:t>that  better performance </a:t>
            </a:r>
            <a:r>
              <a:rPr sz="2400" spc="-35" dirty="0">
                <a:latin typeface="Georgia"/>
                <a:cs typeface="Georgia"/>
              </a:rPr>
              <a:t>is </a:t>
            </a:r>
            <a:r>
              <a:rPr sz="2400" spc="-70" dirty="0">
                <a:latin typeface="Georgia"/>
                <a:cs typeface="Georgia"/>
              </a:rPr>
              <a:t>maintained </a:t>
            </a:r>
            <a:r>
              <a:rPr sz="2400" spc="-140" dirty="0">
                <a:latin typeface="Georgia"/>
                <a:cs typeface="Georgia"/>
              </a:rPr>
              <a:t>by </a:t>
            </a:r>
            <a:r>
              <a:rPr sz="2400" spc="-85" dirty="0">
                <a:latin typeface="Georgia"/>
                <a:cs typeface="Georgia"/>
              </a:rPr>
              <a:t>making </a:t>
            </a:r>
            <a:r>
              <a:rPr sz="2400" dirty="0">
                <a:latin typeface="Georgia"/>
                <a:cs typeface="Georgia"/>
              </a:rPr>
              <a:t>changes </a:t>
            </a:r>
            <a:r>
              <a:rPr sz="2400" spc="-130" dirty="0">
                <a:latin typeface="Georgia"/>
                <a:cs typeface="Georgia"/>
              </a:rPr>
              <a:t>in </a:t>
            </a:r>
            <a:r>
              <a:rPr sz="2400" spc="-70" dirty="0">
                <a:latin typeface="Georgia"/>
                <a:cs typeface="Georgia"/>
              </a:rPr>
              <a:t>physical </a:t>
            </a:r>
            <a:r>
              <a:rPr sz="2400" spc="-114" dirty="0">
                <a:latin typeface="Georgia"/>
                <a:cs typeface="Georgia"/>
              </a:rPr>
              <a:t>or  </a:t>
            </a:r>
            <a:r>
              <a:rPr sz="2400" spc="-60" dirty="0">
                <a:latin typeface="Georgia"/>
                <a:cs typeface="Georgia"/>
              </a:rPr>
              <a:t>logical </a:t>
            </a:r>
            <a:r>
              <a:rPr sz="2400" dirty="0">
                <a:latin typeface="Georgia"/>
                <a:cs typeface="Georgia"/>
              </a:rPr>
              <a:t>schema </a:t>
            </a:r>
            <a:r>
              <a:rPr sz="2400" spc="-105" dirty="0">
                <a:latin typeface="Georgia"/>
                <a:cs typeface="Georgia"/>
              </a:rPr>
              <a:t>if</a:t>
            </a:r>
            <a:r>
              <a:rPr sz="2400" spc="35" dirty="0">
                <a:latin typeface="Georgia"/>
                <a:cs typeface="Georgia"/>
              </a:rPr>
              <a:t> </a:t>
            </a:r>
            <a:r>
              <a:rPr sz="2400" spc="-75" dirty="0">
                <a:latin typeface="Georgia"/>
                <a:cs typeface="Georgia"/>
              </a:rPr>
              <a:t>required.</a:t>
            </a:r>
            <a:endParaRPr sz="2400">
              <a:latin typeface="Georgia"/>
              <a:cs typeface="Georgia"/>
            </a:endParaRPr>
          </a:p>
          <a:p>
            <a:pPr marL="311150" indent="-298450">
              <a:lnSpc>
                <a:spcPct val="100000"/>
              </a:lnSpc>
              <a:spcBef>
                <a:spcPts val="5"/>
              </a:spcBef>
              <a:buAutoNum type="arabicPeriod" startAt="7"/>
              <a:tabLst>
                <a:tab pos="311785" algn="l"/>
              </a:tabLst>
            </a:pPr>
            <a:r>
              <a:rPr sz="2400" i="1" spc="-70" dirty="0">
                <a:solidFill>
                  <a:srgbClr val="00AF50"/>
                </a:solidFill>
                <a:latin typeface="Arial"/>
                <a:cs typeface="Arial"/>
              </a:rPr>
              <a:t>Backup </a:t>
            </a:r>
            <a:r>
              <a:rPr sz="2400" i="1" spc="-35" dirty="0">
                <a:solidFill>
                  <a:srgbClr val="00AF50"/>
                </a:solidFill>
                <a:latin typeface="Arial"/>
                <a:cs typeface="Arial"/>
              </a:rPr>
              <a:t>and</a:t>
            </a:r>
            <a:r>
              <a:rPr sz="2400" i="1" spc="-135" dirty="0">
                <a:solidFill>
                  <a:srgbClr val="00AF50"/>
                </a:solidFill>
                <a:latin typeface="Arial"/>
                <a:cs typeface="Arial"/>
              </a:rPr>
              <a:t> </a:t>
            </a:r>
            <a:r>
              <a:rPr sz="2400" i="1" spc="-105" dirty="0">
                <a:solidFill>
                  <a:srgbClr val="00AF50"/>
                </a:solidFill>
                <a:latin typeface="Arial"/>
                <a:cs typeface="Arial"/>
              </a:rPr>
              <a:t>Recovery:</a:t>
            </a:r>
            <a:endParaRPr sz="2400">
              <a:latin typeface="Arial"/>
              <a:cs typeface="Arial"/>
            </a:endParaRPr>
          </a:p>
          <a:p>
            <a:pPr marL="12700">
              <a:lnSpc>
                <a:spcPct val="100000"/>
              </a:lnSpc>
            </a:pPr>
            <a:r>
              <a:rPr sz="2400" spc="-5" dirty="0">
                <a:latin typeface="Georgia"/>
                <a:cs typeface="Georgia"/>
              </a:rPr>
              <a:t>Database </a:t>
            </a:r>
            <a:r>
              <a:rPr sz="2400" spc="-60" dirty="0">
                <a:latin typeface="Georgia"/>
                <a:cs typeface="Georgia"/>
              </a:rPr>
              <a:t>should </a:t>
            </a:r>
            <a:r>
              <a:rPr sz="2400" spc="-90" dirty="0">
                <a:latin typeface="Georgia"/>
                <a:cs typeface="Georgia"/>
              </a:rPr>
              <a:t>not </a:t>
            </a:r>
            <a:r>
              <a:rPr sz="2400" spc="15" dirty="0">
                <a:latin typeface="Georgia"/>
                <a:cs typeface="Georgia"/>
              </a:rPr>
              <a:t>be </a:t>
            </a:r>
            <a:r>
              <a:rPr sz="2400" spc="-50" dirty="0">
                <a:latin typeface="Georgia"/>
                <a:cs typeface="Georgia"/>
              </a:rPr>
              <a:t>lost </a:t>
            </a:r>
            <a:r>
              <a:rPr sz="2400" spc="-114" dirty="0">
                <a:latin typeface="Georgia"/>
                <a:cs typeface="Georgia"/>
              </a:rPr>
              <a:t>or</a:t>
            </a:r>
            <a:r>
              <a:rPr sz="2400" spc="155" dirty="0">
                <a:latin typeface="Georgia"/>
                <a:cs typeface="Georgia"/>
              </a:rPr>
              <a:t> </a:t>
            </a:r>
            <a:r>
              <a:rPr sz="2400" spc="-25" dirty="0">
                <a:latin typeface="Georgia"/>
                <a:cs typeface="Georgia"/>
              </a:rPr>
              <a:t>damaged.</a:t>
            </a:r>
            <a:endParaRPr sz="2400">
              <a:latin typeface="Georgia"/>
              <a:cs typeface="Georgia"/>
            </a:endParaRPr>
          </a:p>
          <a:p>
            <a:pPr marL="12700" marR="923290">
              <a:lnSpc>
                <a:spcPct val="100000"/>
              </a:lnSpc>
            </a:pPr>
            <a:r>
              <a:rPr sz="2400" spc="-110" dirty="0">
                <a:latin typeface="Georgia"/>
                <a:cs typeface="Georgia"/>
              </a:rPr>
              <a:t>The </a:t>
            </a:r>
            <a:r>
              <a:rPr sz="2400" spc="-229" dirty="0">
                <a:latin typeface="Georgia"/>
                <a:cs typeface="Georgia"/>
              </a:rPr>
              <a:t>DBA </a:t>
            </a:r>
            <a:r>
              <a:rPr sz="2400" spc="-10" dirty="0">
                <a:latin typeface="Georgia"/>
                <a:cs typeface="Georgia"/>
              </a:rPr>
              <a:t>ensures </a:t>
            </a:r>
            <a:r>
              <a:rPr sz="2400" spc="-65" dirty="0">
                <a:latin typeface="Georgia"/>
                <a:cs typeface="Georgia"/>
              </a:rPr>
              <a:t>this </a:t>
            </a:r>
            <a:r>
              <a:rPr sz="2400" spc="-85" dirty="0">
                <a:latin typeface="Georgia"/>
                <a:cs typeface="Georgia"/>
              </a:rPr>
              <a:t>periodically </a:t>
            </a:r>
            <a:r>
              <a:rPr sz="2400" spc="-50" dirty="0">
                <a:latin typeface="Georgia"/>
                <a:cs typeface="Georgia"/>
              </a:rPr>
              <a:t>backing </a:t>
            </a:r>
            <a:r>
              <a:rPr sz="2400" spc="-85" dirty="0">
                <a:latin typeface="Georgia"/>
                <a:cs typeface="Georgia"/>
              </a:rPr>
              <a:t>up </a:t>
            </a:r>
            <a:r>
              <a:rPr sz="2400" spc="-30" dirty="0">
                <a:latin typeface="Georgia"/>
                <a:cs typeface="Georgia"/>
              </a:rPr>
              <a:t>the </a:t>
            </a:r>
            <a:r>
              <a:rPr sz="2400" spc="15" dirty="0">
                <a:latin typeface="Georgia"/>
                <a:cs typeface="Georgia"/>
              </a:rPr>
              <a:t>database </a:t>
            </a:r>
            <a:r>
              <a:rPr sz="2400" spc="-80" dirty="0">
                <a:latin typeface="Georgia"/>
                <a:cs typeface="Georgia"/>
              </a:rPr>
              <a:t>on  </a:t>
            </a:r>
            <a:r>
              <a:rPr sz="2400" spc="-50" dirty="0">
                <a:latin typeface="Georgia"/>
                <a:cs typeface="Georgia"/>
              </a:rPr>
              <a:t>magnetic </a:t>
            </a:r>
            <a:r>
              <a:rPr sz="2400" spc="15" dirty="0">
                <a:latin typeface="Georgia"/>
                <a:cs typeface="Georgia"/>
              </a:rPr>
              <a:t>tapes </a:t>
            </a:r>
            <a:r>
              <a:rPr sz="2400" spc="-114" dirty="0">
                <a:latin typeface="Georgia"/>
                <a:cs typeface="Georgia"/>
              </a:rPr>
              <a:t>or </a:t>
            </a:r>
            <a:r>
              <a:rPr sz="2400" spc="-60" dirty="0">
                <a:latin typeface="Georgia"/>
                <a:cs typeface="Georgia"/>
              </a:rPr>
              <a:t>remote</a:t>
            </a:r>
            <a:r>
              <a:rPr sz="2400" spc="100" dirty="0">
                <a:latin typeface="Georgia"/>
                <a:cs typeface="Georgia"/>
              </a:rPr>
              <a:t> </a:t>
            </a:r>
            <a:r>
              <a:rPr sz="2400" spc="-25" dirty="0">
                <a:latin typeface="Georgia"/>
                <a:cs typeface="Georgia"/>
              </a:rPr>
              <a:t>servers.</a:t>
            </a:r>
            <a:endParaRPr sz="2400">
              <a:latin typeface="Georgia"/>
              <a:cs typeface="Georgia"/>
            </a:endParaRPr>
          </a:p>
          <a:p>
            <a:pPr marL="12700">
              <a:lnSpc>
                <a:spcPct val="100000"/>
              </a:lnSpc>
            </a:pPr>
            <a:r>
              <a:rPr sz="2400" spc="-225" dirty="0">
                <a:latin typeface="Georgia"/>
                <a:cs typeface="Georgia"/>
              </a:rPr>
              <a:t>In </a:t>
            </a:r>
            <a:r>
              <a:rPr sz="2400" spc="70" dirty="0">
                <a:latin typeface="Georgia"/>
                <a:cs typeface="Georgia"/>
              </a:rPr>
              <a:t>case </a:t>
            </a:r>
            <a:r>
              <a:rPr sz="2400" spc="-55" dirty="0">
                <a:latin typeface="Georgia"/>
                <a:cs typeface="Georgia"/>
              </a:rPr>
              <a:t>of </a:t>
            </a:r>
            <a:r>
              <a:rPr sz="2400" spc="-65" dirty="0">
                <a:latin typeface="Georgia"/>
                <a:cs typeface="Georgia"/>
              </a:rPr>
              <a:t>failure, </a:t>
            </a:r>
            <a:r>
              <a:rPr sz="2400" spc="-15" dirty="0">
                <a:latin typeface="Georgia"/>
                <a:cs typeface="Georgia"/>
              </a:rPr>
              <a:t>such </a:t>
            </a:r>
            <a:r>
              <a:rPr sz="2400" spc="70" dirty="0">
                <a:latin typeface="Georgia"/>
                <a:cs typeface="Georgia"/>
              </a:rPr>
              <a:t>as </a:t>
            </a:r>
            <a:r>
              <a:rPr sz="2400" spc="-90" dirty="0">
                <a:latin typeface="Georgia"/>
                <a:cs typeface="Georgia"/>
              </a:rPr>
              <a:t>virus </a:t>
            </a:r>
            <a:r>
              <a:rPr sz="2400" spc="-15" dirty="0">
                <a:latin typeface="Georgia"/>
                <a:cs typeface="Georgia"/>
              </a:rPr>
              <a:t>attack </a:t>
            </a:r>
            <a:r>
              <a:rPr sz="2400" spc="15" dirty="0">
                <a:latin typeface="Georgia"/>
                <a:cs typeface="Georgia"/>
              </a:rPr>
              <a:t>database </a:t>
            </a:r>
            <a:r>
              <a:rPr sz="2400" spc="-35" dirty="0">
                <a:latin typeface="Georgia"/>
                <a:cs typeface="Georgia"/>
              </a:rPr>
              <a:t>is </a:t>
            </a:r>
            <a:r>
              <a:rPr sz="2400" spc="-45" dirty="0">
                <a:latin typeface="Georgia"/>
                <a:cs typeface="Georgia"/>
              </a:rPr>
              <a:t>recovered</a:t>
            </a:r>
            <a:r>
              <a:rPr sz="2400" spc="-60" dirty="0">
                <a:latin typeface="Georgia"/>
                <a:cs typeface="Georgia"/>
              </a:rPr>
              <a:t> </a:t>
            </a:r>
            <a:r>
              <a:rPr sz="2400" spc="-125" dirty="0">
                <a:latin typeface="Georgia"/>
                <a:cs typeface="Georgia"/>
              </a:rPr>
              <a:t>from</a:t>
            </a:r>
            <a:endParaRPr sz="2400">
              <a:latin typeface="Georgia"/>
              <a:cs typeface="Georgia"/>
            </a:endParaRPr>
          </a:p>
          <a:p>
            <a:pPr marL="12700">
              <a:lnSpc>
                <a:spcPct val="100000"/>
              </a:lnSpc>
            </a:pPr>
            <a:r>
              <a:rPr sz="2400" spc="-65" dirty="0">
                <a:latin typeface="Georgia"/>
                <a:cs typeface="Georgia"/>
              </a:rPr>
              <a:t>this</a:t>
            </a:r>
            <a:r>
              <a:rPr sz="2400" spc="-10" dirty="0">
                <a:latin typeface="Georgia"/>
                <a:cs typeface="Georgia"/>
              </a:rPr>
              <a:t> </a:t>
            </a:r>
            <a:r>
              <a:rPr sz="2400" spc="-45" dirty="0">
                <a:latin typeface="Georgia"/>
                <a:cs typeface="Georgia"/>
              </a:rPr>
              <a:t>backup.</a:t>
            </a:r>
            <a:endParaRPr sz="2400">
              <a:latin typeface="Georgia"/>
              <a:cs typeface="Georgi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0" y="304801"/>
            <a:ext cx="3352800" cy="443070"/>
          </a:xfrm>
          <a:prstGeom prst="rect">
            <a:avLst/>
          </a:prstGeom>
        </p:spPr>
        <p:txBody>
          <a:bodyPr vert="horz" wrap="square" lIns="0" tIns="12065" rIns="0" bIns="0" rtlCol="0">
            <a:spAutoFit/>
          </a:bodyPr>
          <a:lstStyle/>
          <a:p>
            <a:pPr marL="12700">
              <a:lnSpc>
                <a:spcPct val="100000"/>
              </a:lnSpc>
              <a:spcBef>
                <a:spcPts val="95"/>
              </a:spcBef>
            </a:pPr>
            <a:r>
              <a:rPr lang="en-US" sz="2800" spc="-360" dirty="0">
                <a:solidFill>
                  <a:srgbClr val="00AF50"/>
                </a:solidFill>
              </a:rPr>
              <a:t>   </a:t>
            </a:r>
            <a:r>
              <a:rPr sz="2800" spc="-360">
                <a:solidFill>
                  <a:srgbClr val="00AF50"/>
                </a:solidFill>
              </a:rPr>
              <a:t>DA</a:t>
            </a:r>
            <a:r>
              <a:rPr lang="en-US" sz="2800" spc="-360" dirty="0">
                <a:solidFill>
                  <a:srgbClr val="00AF50"/>
                </a:solidFill>
              </a:rPr>
              <a:t>  </a:t>
            </a:r>
            <a:r>
              <a:rPr sz="2800" spc="-360">
                <a:solidFill>
                  <a:srgbClr val="00AF50"/>
                </a:solidFill>
              </a:rPr>
              <a:t> </a:t>
            </a:r>
            <a:r>
              <a:rPr sz="2800" spc="-55" dirty="0">
                <a:solidFill>
                  <a:srgbClr val="00AF50"/>
                </a:solidFill>
              </a:rPr>
              <a:t>and</a:t>
            </a:r>
            <a:r>
              <a:rPr sz="2800" spc="-15" dirty="0">
                <a:solidFill>
                  <a:srgbClr val="00AF50"/>
                </a:solidFill>
              </a:rPr>
              <a:t> </a:t>
            </a:r>
            <a:r>
              <a:rPr sz="2800" spc="-265" dirty="0">
                <a:solidFill>
                  <a:srgbClr val="00AF50"/>
                </a:solidFill>
              </a:rPr>
              <a:t>DBA</a:t>
            </a:r>
            <a:endParaRPr sz="2800"/>
          </a:p>
        </p:txBody>
      </p:sp>
      <p:sp>
        <p:nvSpPr>
          <p:cNvPr id="3" name="object 3"/>
          <p:cNvSpPr txBox="1"/>
          <p:nvPr/>
        </p:nvSpPr>
        <p:spPr>
          <a:xfrm>
            <a:off x="78740" y="1574033"/>
            <a:ext cx="8546465" cy="4355465"/>
          </a:xfrm>
          <a:prstGeom prst="rect">
            <a:avLst/>
          </a:prstGeom>
        </p:spPr>
        <p:txBody>
          <a:bodyPr vert="horz" wrap="square" lIns="0" tIns="13335" rIns="0" bIns="0" rtlCol="0">
            <a:spAutoFit/>
          </a:bodyPr>
          <a:lstStyle/>
          <a:p>
            <a:pPr marL="12700">
              <a:lnSpc>
                <a:spcPct val="100000"/>
              </a:lnSpc>
              <a:spcBef>
                <a:spcPts val="105"/>
              </a:spcBef>
              <a:tabLst>
                <a:tab pos="354965" algn="l"/>
              </a:tabLst>
            </a:pPr>
            <a:r>
              <a:rPr sz="1400" spc="265" dirty="0">
                <a:solidFill>
                  <a:srgbClr val="F0A12D"/>
                </a:solidFill>
                <a:latin typeface="Arial"/>
                <a:cs typeface="Arial"/>
              </a:rPr>
              <a:t>	</a:t>
            </a:r>
            <a:r>
              <a:rPr sz="2000" spc="-250" dirty="0">
                <a:latin typeface="Georgia"/>
                <a:cs typeface="Georgia"/>
              </a:rPr>
              <a:t>DA </a:t>
            </a:r>
            <a:r>
              <a:rPr sz="2000" spc="-65" dirty="0">
                <a:latin typeface="Georgia"/>
                <a:cs typeface="Georgia"/>
              </a:rPr>
              <a:t>(Data </a:t>
            </a:r>
            <a:r>
              <a:rPr sz="2000" spc="-105" dirty="0">
                <a:latin typeface="Georgia"/>
                <a:cs typeface="Georgia"/>
              </a:rPr>
              <a:t>Administrator) </a:t>
            </a:r>
            <a:r>
              <a:rPr sz="2000" spc="-35" dirty="0">
                <a:latin typeface="Georgia"/>
                <a:cs typeface="Georgia"/>
              </a:rPr>
              <a:t>and </a:t>
            </a:r>
            <a:r>
              <a:rPr sz="2000" spc="-185" dirty="0">
                <a:latin typeface="Georgia"/>
                <a:cs typeface="Georgia"/>
              </a:rPr>
              <a:t>DBA </a:t>
            </a:r>
            <a:r>
              <a:rPr sz="2000" spc="-20" dirty="0">
                <a:latin typeface="Georgia"/>
                <a:cs typeface="Georgia"/>
              </a:rPr>
              <a:t>(Database </a:t>
            </a:r>
            <a:r>
              <a:rPr sz="2000" spc="-105" dirty="0">
                <a:latin typeface="Georgia"/>
                <a:cs typeface="Georgia"/>
              </a:rPr>
              <a:t>Administrator) </a:t>
            </a:r>
            <a:r>
              <a:rPr sz="2000" spc="-60" dirty="0">
                <a:latin typeface="Georgia"/>
                <a:cs typeface="Georgia"/>
              </a:rPr>
              <a:t>both</a:t>
            </a:r>
            <a:r>
              <a:rPr sz="2000" spc="125" dirty="0">
                <a:latin typeface="Georgia"/>
                <a:cs typeface="Georgia"/>
              </a:rPr>
              <a:t> </a:t>
            </a:r>
            <a:r>
              <a:rPr sz="2000" spc="-10" dirty="0">
                <a:latin typeface="Georgia"/>
                <a:cs typeface="Georgia"/>
              </a:rPr>
              <a:t>are</a:t>
            </a:r>
            <a:endParaRPr sz="2000">
              <a:latin typeface="Georgia"/>
              <a:cs typeface="Georgia"/>
            </a:endParaRPr>
          </a:p>
          <a:p>
            <a:pPr marL="355600">
              <a:lnSpc>
                <a:spcPct val="100000"/>
              </a:lnSpc>
            </a:pPr>
            <a:r>
              <a:rPr sz="2000" spc="-35" dirty="0">
                <a:latin typeface="Georgia"/>
                <a:cs typeface="Georgia"/>
              </a:rPr>
              <a:t>responsible </a:t>
            </a:r>
            <a:r>
              <a:rPr sz="2000" spc="-95" dirty="0">
                <a:latin typeface="Georgia"/>
                <a:cs typeface="Georgia"/>
              </a:rPr>
              <a:t>for </a:t>
            </a:r>
            <a:r>
              <a:rPr sz="2000" spc="-55" dirty="0">
                <a:latin typeface="Georgia"/>
                <a:cs typeface="Georgia"/>
              </a:rPr>
              <a:t>managing </a:t>
            </a:r>
            <a:r>
              <a:rPr sz="2000" spc="10" dirty="0">
                <a:latin typeface="Georgia"/>
                <a:cs typeface="Georgia"/>
              </a:rPr>
              <a:t>database </a:t>
            </a:r>
            <a:r>
              <a:rPr sz="2000" spc="-95" dirty="0">
                <a:latin typeface="Georgia"/>
                <a:cs typeface="Georgia"/>
              </a:rPr>
              <a:t>for </a:t>
            </a:r>
            <a:r>
              <a:rPr sz="2000" spc="-25" dirty="0">
                <a:latin typeface="Georgia"/>
                <a:cs typeface="Georgia"/>
              </a:rPr>
              <a:t>an</a:t>
            </a:r>
            <a:r>
              <a:rPr sz="2000" spc="185" dirty="0">
                <a:latin typeface="Georgia"/>
                <a:cs typeface="Georgia"/>
              </a:rPr>
              <a:t> </a:t>
            </a:r>
            <a:r>
              <a:rPr sz="2000" spc="-60" dirty="0">
                <a:latin typeface="Georgia"/>
                <a:cs typeface="Georgia"/>
              </a:rPr>
              <a:t>organization.</a:t>
            </a:r>
            <a:endParaRPr sz="2000">
              <a:latin typeface="Georgia"/>
              <a:cs typeface="Georgia"/>
            </a:endParaRPr>
          </a:p>
          <a:p>
            <a:pPr marL="355600">
              <a:lnSpc>
                <a:spcPct val="100000"/>
              </a:lnSpc>
            </a:pPr>
            <a:r>
              <a:rPr sz="2000" spc="-114" dirty="0">
                <a:latin typeface="Georgia"/>
                <a:cs typeface="Georgia"/>
              </a:rPr>
              <a:t>They </a:t>
            </a:r>
            <a:r>
              <a:rPr sz="2000" spc="-60" dirty="0">
                <a:latin typeface="Georgia"/>
                <a:cs typeface="Georgia"/>
              </a:rPr>
              <a:t>differ </a:t>
            </a:r>
            <a:r>
              <a:rPr sz="2000" spc="-105" dirty="0">
                <a:latin typeface="Georgia"/>
                <a:cs typeface="Georgia"/>
              </a:rPr>
              <a:t>from </a:t>
            </a:r>
            <a:r>
              <a:rPr sz="2000" spc="20" dirty="0">
                <a:latin typeface="Georgia"/>
                <a:cs typeface="Georgia"/>
              </a:rPr>
              <a:t>each </a:t>
            </a:r>
            <a:r>
              <a:rPr sz="2000" spc="-60" dirty="0">
                <a:latin typeface="Georgia"/>
                <a:cs typeface="Georgia"/>
              </a:rPr>
              <a:t>other </a:t>
            </a:r>
            <a:r>
              <a:rPr sz="2000" spc="-110" dirty="0">
                <a:latin typeface="Georgia"/>
                <a:cs typeface="Georgia"/>
              </a:rPr>
              <a:t>in </a:t>
            </a:r>
            <a:r>
              <a:rPr sz="2000" spc="-75" dirty="0">
                <a:latin typeface="Georgia"/>
                <a:cs typeface="Georgia"/>
              </a:rPr>
              <a:t>their </a:t>
            </a:r>
            <a:r>
              <a:rPr sz="2000" spc="-60" dirty="0">
                <a:latin typeface="Georgia"/>
                <a:cs typeface="Georgia"/>
              </a:rPr>
              <a:t>required </a:t>
            </a:r>
            <a:r>
              <a:rPr sz="2000" spc="-50" dirty="0">
                <a:latin typeface="Georgia"/>
                <a:cs typeface="Georgia"/>
              </a:rPr>
              <a:t>skills </a:t>
            </a:r>
            <a:r>
              <a:rPr sz="2000" spc="-35" dirty="0">
                <a:latin typeface="Georgia"/>
                <a:cs typeface="Georgia"/>
              </a:rPr>
              <a:t>and</a:t>
            </a:r>
            <a:r>
              <a:rPr sz="2000" spc="85" dirty="0">
                <a:latin typeface="Georgia"/>
                <a:cs typeface="Georgia"/>
              </a:rPr>
              <a:t> </a:t>
            </a:r>
            <a:r>
              <a:rPr sz="2000" spc="-50" dirty="0">
                <a:latin typeface="Georgia"/>
                <a:cs typeface="Georgia"/>
              </a:rPr>
              <a:t>responsibilities.</a:t>
            </a:r>
            <a:endParaRPr sz="2000">
              <a:latin typeface="Georgia"/>
              <a:cs typeface="Georgia"/>
            </a:endParaRPr>
          </a:p>
          <a:p>
            <a:pPr marL="12700">
              <a:lnSpc>
                <a:spcPct val="100000"/>
              </a:lnSpc>
              <a:spcBef>
                <a:spcPts val="480"/>
              </a:spcBef>
              <a:tabLst>
                <a:tab pos="354965" algn="l"/>
              </a:tabLst>
            </a:pPr>
            <a:r>
              <a:rPr sz="1400" spc="265" dirty="0">
                <a:solidFill>
                  <a:srgbClr val="F0A12D"/>
                </a:solidFill>
                <a:latin typeface="Arial"/>
                <a:cs typeface="Arial"/>
              </a:rPr>
              <a:t>	</a:t>
            </a:r>
            <a:r>
              <a:rPr sz="2000" spc="-40" dirty="0">
                <a:latin typeface="Georgia"/>
                <a:cs typeface="Georgia"/>
              </a:rPr>
              <a:t>Data </a:t>
            </a:r>
            <a:r>
              <a:rPr sz="2000" spc="-100" dirty="0">
                <a:latin typeface="Georgia"/>
                <a:cs typeface="Georgia"/>
              </a:rPr>
              <a:t>Administrator </a:t>
            </a:r>
            <a:r>
              <a:rPr sz="2000" spc="-204" dirty="0">
                <a:latin typeface="Georgia"/>
                <a:cs typeface="Georgia"/>
              </a:rPr>
              <a:t>(DA)</a:t>
            </a:r>
            <a:r>
              <a:rPr sz="2000" spc="-180" dirty="0">
                <a:latin typeface="Georgia"/>
                <a:cs typeface="Georgia"/>
              </a:rPr>
              <a:t> </a:t>
            </a:r>
            <a:r>
              <a:rPr sz="2000" spc="-125" dirty="0">
                <a:latin typeface="Georgia"/>
                <a:cs typeface="Georgia"/>
              </a:rPr>
              <a:t>:</a:t>
            </a:r>
            <a:endParaRPr sz="2000">
              <a:latin typeface="Georgia"/>
              <a:cs typeface="Georgia"/>
            </a:endParaRPr>
          </a:p>
          <a:p>
            <a:pPr marL="268605">
              <a:lnSpc>
                <a:spcPct val="100000"/>
              </a:lnSpc>
              <a:spcBef>
                <a:spcPts val="480"/>
              </a:spcBef>
            </a:pPr>
            <a:r>
              <a:rPr sz="2000" spc="-70" dirty="0">
                <a:latin typeface="Georgia"/>
                <a:cs typeface="Georgia"/>
              </a:rPr>
              <a:t>"Person </a:t>
            </a:r>
            <a:r>
              <a:rPr sz="2000" spc="-110" dirty="0">
                <a:latin typeface="Georgia"/>
                <a:cs typeface="Georgia"/>
              </a:rPr>
              <a:t>in </a:t>
            </a:r>
            <a:r>
              <a:rPr sz="2000" spc="-25" dirty="0">
                <a:latin typeface="Georgia"/>
                <a:cs typeface="Georgia"/>
              </a:rPr>
              <a:t>the </a:t>
            </a:r>
            <a:r>
              <a:rPr sz="2000" spc="-60" dirty="0">
                <a:latin typeface="Georgia"/>
                <a:cs typeface="Georgia"/>
              </a:rPr>
              <a:t>organization </a:t>
            </a:r>
            <a:r>
              <a:rPr sz="2000" spc="-85" dirty="0">
                <a:latin typeface="Georgia"/>
                <a:cs typeface="Georgia"/>
              </a:rPr>
              <a:t>who </a:t>
            </a:r>
            <a:r>
              <a:rPr sz="2000" spc="-60" dirty="0">
                <a:latin typeface="Georgia"/>
                <a:cs typeface="Georgia"/>
              </a:rPr>
              <a:t>controls </a:t>
            </a:r>
            <a:r>
              <a:rPr sz="2000" spc="-25" dirty="0">
                <a:latin typeface="Georgia"/>
                <a:cs typeface="Georgia"/>
              </a:rPr>
              <a:t>the </a:t>
            </a:r>
            <a:r>
              <a:rPr sz="2000" spc="-10" dirty="0">
                <a:latin typeface="Georgia"/>
                <a:cs typeface="Georgia"/>
              </a:rPr>
              <a:t>data </a:t>
            </a:r>
            <a:r>
              <a:rPr sz="2000" spc="-40" dirty="0">
                <a:latin typeface="Georgia"/>
                <a:cs typeface="Georgia"/>
              </a:rPr>
              <a:t>of </a:t>
            </a:r>
            <a:r>
              <a:rPr sz="2000" spc="-25" dirty="0">
                <a:latin typeface="Georgia"/>
                <a:cs typeface="Georgia"/>
              </a:rPr>
              <a:t>the </a:t>
            </a:r>
            <a:r>
              <a:rPr sz="2000" spc="15" dirty="0">
                <a:latin typeface="Georgia"/>
                <a:cs typeface="Georgia"/>
              </a:rPr>
              <a:t>database </a:t>
            </a:r>
            <a:r>
              <a:rPr sz="2000" spc="-30" dirty="0">
                <a:latin typeface="Georgia"/>
                <a:cs typeface="Georgia"/>
              </a:rPr>
              <a:t>refers</a:t>
            </a:r>
            <a:r>
              <a:rPr sz="2000" spc="-65" dirty="0">
                <a:latin typeface="Georgia"/>
                <a:cs typeface="Georgia"/>
              </a:rPr>
              <a:t> </a:t>
            </a:r>
            <a:r>
              <a:rPr sz="2000" spc="-10" dirty="0">
                <a:latin typeface="Georgia"/>
                <a:cs typeface="Georgia"/>
              </a:rPr>
              <a:t>data</a:t>
            </a:r>
            <a:endParaRPr sz="2000">
              <a:latin typeface="Georgia"/>
              <a:cs typeface="Georgia"/>
            </a:endParaRPr>
          </a:p>
          <a:p>
            <a:pPr marL="355600">
              <a:lnSpc>
                <a:spcPct val="100000"/>
              </a:lnSpc>
              <a:spcBef>
                <a:spcPts val="5"/>
              </a:spcBef>
            </a:pPr>
            <a:r>
              <a:rPr sz="2000" spc="-85" dirty="0">
                <a:latin typeface="Georgia"/>
                <a:cs typeface="Georgia"/>
              </a:rPr>
              <a:t>administrator."</a:t>
            </a:r>
            <a:endParaRPr sz="2000">
              <a:latin typeface="Georgia"/>
              <a:cs typeface="Georgia"/>
            </a:endParaRPr>
          </a:p>
          <a:p>
            <a:pPr marL="355600" marR="50800" indent="-342900">
              <a:lnSpc>
                <a:spcPct val="100000"/>
              </a:lnSpc>
              <a:spcBef>
                <a:spcPts val="480"/>
              </a:spcBef>
              <a:tabLst>
                <a:tab pos="354965" algn="l"/>
              </a:tabLst>
            </a:pPr>
            <a:r>
              <a:rPr sz="1400" spc="265" dirty="0">
                <a:solidFill>
                  <a:srgbClr val="F0A12D"/>
                </a:solidFill>
                <a:latin typeface="Arial"/>
                <a:cs typeface="Arial"/>
              </a:rPr>
              <a:t>	</a:t>
            </a:r>
            <a:r>
              <a:rPr sz="2000" spc="-250" dirty="0">
                <a:latin typeface="Georgia"/>
                <a:cs typeface="Georgia"/>
              </a:rPr>
              <a:t>DA </a:t>
            </a:r>
            <a:r>
              <a:rPr sz="2000" spc="-45" dirty="0">
                <a:latin typeface="Georgia"/>
                <a:cs typeface="Georgia"/>
              </a:rPr>
              <a:t>determines </a:t>
            </a:r>
            <a:r>
              <a:rPr sz="2000" spc="-60" dirty="0">
                <a:latin typeface="Georgia"/>
                <a:cs typeface="Georgia"/>
              </a:rPr>
              <a:t>what </a:t>
            </a:r>
            <a:r>
              <a:rPr sz="2000" spc="-10" dirty="0">
                <a:latin typeface="Georgia"/>
                <a:cs typeface="Georgia"/>
              </a:rPr>
              <a:t>data </a:t>
            </a:r>
            <a:r>
              <a:rPr sz="2000" spc="-75" dirty="0">
                <a:latin typeface="Georgia"/>
                <a:cs typeface="Georgia"/>
              </a:rPr>
              <a:t>to </a:t>
            </a:r>
            <a:r>
              <a:rPr sz="2000" spc="20" dirty="0">
                <a:latin typeface="Georgia"/>
                <a:cs typeface="Georgia"/>
              </a:rPr>
              <a:t>be </a:t>
            </a:r>
            <a:r>
              <a:rPr sz="2000" spc="-40" dirty="0">
                <a:latin typeface="Georgia"/>
                <a:cs typeface="Georgia"/>
              </a:rPr>
              <a:t>stored </a:t>
            </a:r>
            <a:r>
              <a:rPr sz="2000" spc="-110" dirty="0">
                <a:latin typeface="Georgia"/>
                <a:cs typeface="Georgia"/>
              </a:rPr>
              <a:t>in </a:t>
            </a:r>
            <a:r>
              <a:rPr sz="2000" spc="10" dirty="0">
                <a:latin typeface="Georgia"/>
                <a:cs typeface="Georgia"/>
              </a:rPr>
              <a:t>database </a:t>
            </a:r>
            <a:r>
              <a:rPr sz="2000" spc="15" dirty="0">
                <a:latin typeface="Georgia"/>
                <a:cs typeface="Georgia"/>
              </a:rPr>
              <a:t>based </a:t>
            </a:r>
            <a:r>
              <a:rPr sz="2000" spc="-65" dirty="0">
                <a:latin typeface="Georgia"/>
                <a:cs typeface="Georgia"/>
              </a:rPr>
              <a:t>on </a:t>
            </a:r>
            <a:r>
              <a:rPr sz="2000" spc="-60" dirty="0">
                <a:latin typeface="Georgia"/>
                <a:cs typeface="Georgia"/>
              </a:rPr>
              <a:t>requirement </a:t>
            </a:r>
            <a:r>
              <a:rPr sz="2000" spc="-40" dirty="0">
                <a:latin typeface="Georgia"/>
                <a:cs typeface="Georgia"/>
              </a:rPr>
              <a:t>of  </a:t>
            </a:r>
            <a:r>
              <a:rPr sz="2000" spc="-25" dirty="0">
                <a:latin typeface="Georgia"/>
                <a:cs typeface="Georgia"/>
              </a:rPr>
              <a:t>the</a:t>
            </a:r>
            <a:r>
              <a:rPr sz="2000" spc="-20" dirty="0">
                <a:latin typeface="Georgia"/>
                <a:cs typeface="Georgia"/>
              </a:rPr>
              <a:t> </a:t>
            </a:r>
            <a:r>
              <a:rPr sz="2000" spc="-60" dirty="0">
                <a:latin typeface="Georgia"/>
                <a:cs typeface="Georgia"/>
              </a:rPr>
              <a:t>organization.</a:t>
            </a:r>
            <a:endParaRPr sz="2000">
              <a:latin typeface="Georgia"/>
              <a:cs typeface="Georgia"/>
            </a:endParaRPr>
          </a:p>
          <a:p>
            <a:pPr marL="12700">
              <a:lnSpc>
                <a:spcPct val="100000"/>
              </a:lnSpc>
              <a:spcBef>
                <a:spcPts val="480"/>
              </a:spcBef>
              <a:tabLst>
                <a:tab pos="354965" algn="l"/>
              </a:tabLst>
            </a:pPr>
            <a:r>
              <a:rPr sz="1400" spc="265" dirty="0">
                <a:solidFill>
                  <a:srgbClr val="F0A12D"/>
                </a:solidFill>
                <a:latin typeface="Arial"/>
                <a:cs typeface="Arial"/>
              </a:rPr>
              <a:t>	</a:t>
            </a:r>
            <a:r>
              <a:rPr sz="2000" spc="-250" dirty="0">
                <a:latin typeface="Georgia"/>
                <a:cs typeface="Georgia"/>
              </a:rPr>
              <a:t>DA </a:t>
            </a:r>
            <a:r>
              <a:rPr sz="2000" spc="-75" dirty="0">
                <a:latin typeface="Georgia"/>
                <a:cs typeface="Georgia"/>
              </a:rPr>
              <a:t>works </a:t>
            </a:r>
            <a:r>
              <a:rPr sz="2000" spc="-65" dirty="0">
                <a:latin typeface="Georgia"/>
                <a:cs typeface="Georgia"/>
              </a:rPr>
              <a:t>on </a:t>
            </a:r>
            <a:r>
              <a:rPr sz="2000" spc="-15" dirty="0">
                <a:latin typeface="Georgia"/>
                <a:cs typeface="Georgia"/>
              </a:rPr>
              <a:t>such </a:t>
            </a:r>
            <a:r>
              <a:rPr sz="2000" spc="60" dirty="0">
                <a:latin typeface="Georgia"/>
                <a:cs typeface="Georgia"/>
              </a:rPr>
              <a:t>as </a:t>
            </a:r>
            <a:r>
              <a:rPr sz="2000" spc="-50" dirty="0">
                <a:latin typeface="Georgia"/>
                <a:cs typeface="Georgia"/>
              </a:rPr>
              <a:t>requirements </a:t>
            </a:r>
            <a:r>
              <a:rPr sz="2000" spc="-55" dirty="0">
                <a:latin typeface="Georgia"/>
                <a:cs typeface="Georgia"/>
              </a:rPr>
              <a:t>gathering, </a:t>
            </a:r>
            <a:r>
              <a:rPr sz="2000" spc="-30" dirty="0">
                <a:latin typeface="Georgia"/>
                <a:cs typeface="Georgia"/>
              </a:rPr>
              <a:t>analysis, </a:t>
            </a:r>
            <a:r>
              <a:rPr sz="2000" spc="-35" dirty="0">
                <a:latin typeface="Georgia"/>
                <a:cs typeface="Georgia"/>
              </a:rPr>
              <a:t>and </a:t>
            </a:r>
            <a:r>
              <a:rPr sz="2000" spc="-30" dirty="0">
                <a:latin typeface="Georgia"/>
                <a:cs typeface="Georgia"/>
              </a:rPr>
              <a:t>design</a:t>
            </a:r>
            <a:r>
              <a:rPr sz="2000" spc="170" dirty="0">
                <a:latin typeface="Georgia"/>
                <a:cs typeface="Georgia"/>
              </a:rPr>
              <a:t> </a:t>
            </a:r>
            <a:r>
              <a:rPr sz="2000" spc="5" dirty="0">
                <a:latin typeface="Georgia"/>
                <a:cs typeface="Georgia"/>
              </a:rPr>
              <a:t>phases.</a:t>
            </a:r>
            <a:endParaRPr sz="2000">
              <a:latin typeface="Georgia"/>
              <a:cs typeface="Georgia"/>
            </a:endParaRPr>
          </a:p>
          <a:p>
            <a:pPr marL="12700">
              <a:lnSpc>
                <a:spcPct val="100000"/>
              </a:lnSpc>
              <a:spcBef>
                <a:spcPts val="480"/>
              </a:spcBef>
              <a:tabLst>
                <a:tab pos="354965" algn="l"/>
              </a:tabLst>
            </a:pPr>
            <a:r>
              <a:rPr sz="1400" spc="270" dirty="0">
                <a:solidFill>
                  <a:srgbClr val="F0A12D"/>
                </a:solidFill>
                <a:latin typeface="Arial"/>
                <a:cs typeface="Arial"/>
              </a:rPr>
              <a:t>	</a:t>
            </a:r>
            <a:r>
              <a:rPr sz="2000" spc="-250" dirty="0">
                <a:latin typeface="Georgia"/>
                <a:cs typeface="Georgia"/>
              </a:rPr>
              <a:t>DA </a:t>
            </a:r>
            <a:r>
              <a:rPr sz="2000" spc="10" dirty="0">
                <a:latin typeface="Georgia"/>
                <a:cs typeface="Georgia"/>
              </a:rPr>
              <a:t>does </a:t>
            </a:r>
            <a:r>
              <a:rPr sz="2000" spc="-65" dirty="0">
                <a:latin typeface="Georgia"/>
                <a:cs typeface="Georgia"/>
              </a:rPr>
              <a:t>not </a:t>
            </a:r>
            <a:r>
              <a:rPr sz="2000" spc="-70" dirty="0">
                <a:latin typeface="Georgia"/>
                <a:cs typeface="Georgia"/>
              </a:rPr>
              <a:t>to </a:t>
            </a:r>
            <a:r>
              <a:rPr sz="2000" spc="20" dirty="0">
                <a:latin typeface="Georgia"/>
                <a:cs typeface="Georgia"/>
              </a:rPr>
              <a:t>be </a:t>
            </a:r>
            <a:r>
              <a:rPr sz="2000" spc="50" dirty="0">
                <a:latin typeface="Georgia"/>
                <a:cs typeface="Georgia"/>
              </a:rPr>
              <a:t>a </a:t>
            </a:r>
            <a:r>
              <a:rPr sz="2000" spc="-40" dirty="0">
                <a:latin typeface="Georgia"/>
                <a:cs typeface="Georgia"/>
              </a:rPr>
              <a:t>technical </a:t>
            </a:r>
            <a:r>
              <a:rPr sz="2000" spc="-35" dirty="0">
                <a:latin typeface="Georgia"/>
                <a:cs typeface="Georgia"/>
              </a:rPr>
              <a:t>person, </a:t>
            </a:r>
            <a:r>
              <a:rPr sz="2000" spc="-75" dirty="0">
                <a:latin typeface="Georgia"/>
                <a:cs typeface="Georgia"/>
              </a:rPr>
              <a:t>any </a:t>
            </a:r>
            <a:r>
              <a:rPr sz="2000" spc="-85" dirty="0">
                <a:latin typeface="Georgia"/>
                <a:cs typeface="Georgia"/>
              </a:rPr>
              <a:t>kind </a:t>
            </a:r>
            <a:r>
              <a:rPr sz="2000" spc="-40" dirty="0">
                <a:latin typeface="Georgia"/>
                <a:cs typeface="Georgia"/>
              </a:rPr>
              <a:t>of </a:t>
            </a:r>
            <a:r>
              <a:rPr sz="2000" spc="-50" dirty="0">
                <a:latin typeface="Georgia"/>
                <a:cs typeface="Georgia"/>
              </a:rPr>
              <a:t>knowledge </a:t>
            </a:r>
            <a:r>
              <a:rPr sz="2000" spc="-30" dirty="0">
                <a:latin typeface="Georgia"/>
                <a:cs typeface="Georgia"/>
              </a:rPr>
              <a:t>about</a:t>
            </a:r>
            <a:r>
              <a:rPr sz="2000" spc="229" dirty="0">
                <a:latin typeface="Georgia"/>
                <a:cs typeface="Georgia"/>
              </a:rPr>
              <a:t> </a:t>
            </a:r>
            <a:r>
              <a:rPr sz="2000" spc="10" dirty="0">
                <a:latin typeface="Georgia"/>
                <a:cs typeface="Georgia"/>
              </a:rPr>
              <a:t>database</a:t>
            </a:r>
            <a:endParaRPr sz="2000">
              <a:latin typeface="Georgia"/>
              <a:cs typeface="Georgia"/>
            </a:endParaRPr>
          </a:p>
          <a:p>
            <a:pPr marL="355600">
              <a:lnSpc>
                <a:spcPct val="100000"/>
              </a:lnSpc>
            </a:pPr>
            <a:r>
              <a:rPr sz="2000" spc="-60" dirty="0">
                <a:latin typeface="Georgia"/>
                <a:cs typeface="Georgia"/>
              </a:rPr>
              <a:t>technology </a:t>
            </a:r>
            <a:r>
              <a:rPr sz="2000" spc="-5" dirty="0">
                <a:latin typeface="Georgia"/>
                <a:cs typeface="Georgia"/>
              </a:rPr>
              <a:t>can </a:t>
            </a:r>
            <a:r>
              <a:rPr sz="2000" spc="20" dirty="0">
                <a:latin typeface="Georgia"/>
                <a:cs typeface="Georgia"/>
              </a:rPr>
              <a:t>be </a:t>
            </a:r>
            <a:r>
              <a:rPr sz="2000" spc="-60" dirty="0">
                <a:latin typeface="Georgia"/>
                <a:cs typeface="Georgia"/>
              </a:rPr>
              <a:t>more</a:t>
            </a:r>
            <a:r>
              <a:rPr sz="2000" spc="-10" dirty="0">
                <a:latin typeface="Georgia"/>
                <a:cs typeface="Georgia"/>
              </a:rPr>
              <a:t> </a:t>
            </a:r>
            <a:r>
              <a:rPr sz="2000" spc="-45" dirty="0">
                <a:latin typeface="Georgia"/>
                <a:cs typeface="Georgia"/>
              </a:rPr>
              <a:t>beneficiary</a:t>
            </a:r>
            <a:endParaRPr sz="2000">
              <a:latin typeface="Georgia"/>
              <a:cs typeface="Georgia"/>
            </a:endParaRPr>
          </a:p>
          <a:p>
            <a:pPr marL="355600" marR="34925" indent="-342900">
              <a:lnSpc>
                <a:spcPct val="100000"/>
              </a:lnSpc>
              <a:spcBef>
                <a:spcPts val="480"/>
              </a:spcBef>
              <a:tabLst>
                <a:tab pos="354965" algn="l"/>
              </a:tabLst>
            </a:pPr>
            <a:r>
              <a:rPr sz="1400" spc="265" dirty="0">
                <a:solidFill>
                  <a:srgbClr val="F0A12D"/>
                </a:solidFill>
                <a:latin typeface="Arial"/>
                <a:cs typeface="Arial"/>
              </a:rPr>
              <a:t>	</a:t>
            </a:r>
            <a:r>
              <a:rPr sz="2000" spc="-250" dirty="0">
                <a:latin typeface="Georgia"/>
                <a:cs typeface="Georgia"/>
              </a:rPr>
              <a:t>DA </a:t>
            </a:r>
            <a:r>
              <a:rPr sz="2000" spc="-30" dirty="0">
                <a:latin typeface="Georgia"/>
                <a:cs typeface="Georgia"/>
              </a:rPr>
              <a:t>is </a:t>
            </a:r>
            <a:r>
              <a:rPr sz="2000" spc="-10" dirty="0">
                <a:latin typeface="Georgia"/>
                <a:cs typeface="Georgia"/>
              </a:rPr>
              <a:t>some </a:t>
            </a:r>
            <a:r>
              <a:rPr sz="2000" spc="-45" dirty="0">
                <a:latin typeface="Georgia"/>
                <a:cs typeface="Georgia"/>
              </a:rPr>
              <a:t>senior level </a:t>
            </a:r>
            <a:r>
              <a:rPr sz="2000" spc="-35" dirty="0">
                <a:latin typeface="Georgia"/>
                <a:cs typeface="Georgia"/>
              </a:rPr>
              <a:t>person </a:t>
            </a:r>
            <a:r>
              <a:rPr sz="2000" spc="-110" dirty="0">
                <a:latin typeface="Georgia"/>
                <a:cs typeface="Georgia"/>
              </a:rPr>
              <a:t>in </a:t>
            </a:r>
            <a:r>
              <a:rPr sz="2000" spc="-25" dirty="0">
                <a:latin typeface="Georgia"/>
                <a:cs typeface="Georgia"/>
              </a:rPr>
              <a:t>the </a:t>
            </a:r>
            <a:r>
              <a:rPr sz="2000" spc="-60" dirty="0">
                <a:latin typeface="Georgia"/>
                <a:cs typeface="Georgia"/>
              </a:rPr>
              <a:t>organization. </a:t>
            </a:r>
            <a:r>
              <a:rPr sz="2000" spc="-110" dirty="0">
                <a:latin typeface="Georgia"/>
                <a:cs typeface="Georgia"/>
              </a:rPr>
              <a:t>in </a:t>
            </a:r>
            <a:r>
              <a:rPr sz="2000" spc="-45" dirty="0">
                <a:latin typeface="Georgia"/>
                <a:cs typeface="Georgia"/>
              </a:rPr>
              <a:t>short, </a:t>
            </a:r>
            <a:r>
              <a:rPr sz="2000" spc="-250" dirty="0">
                <a:latin typeface="Georgia"/>
                <a:cs typeface="Georgia"/>
              </a:rPr>
              <a:t>DA </a:t>
            </a:r>
            <a:r>
              <a:rPr sz="2000" spc="-30" dirty="0">
                <a:latin typeface="Georgia"/>
                <a:cs typeface="Georgia"/>
              </a:rPr>
              <a:t>is </a:t>
            </a:r>
            <a:r>
              <a:rPr sz="2000" spc="50" dirty="0">
                <a:latin typeface="Georgia"/>
                <a:cs typeface="Georgia"/>
              </a:rPr>
              <a:t>a </a:t>
            </a:r>
            <a:r>
              <a:rPr sz="2000" spc="-5" dirty="0">
                <a:latin typeface="Georgia"/>
                <a:cs typeface="Georgia"/>
              </a:rPr>
              <a:t>business  </a:t>
            </a:r>
            <a:r>
              <a:rPr sz="2000" spc="-15" dirty="0">
                <a:latin typeface="Georgia"/>
                <a:cs typeface="Georgia"/>
              </a:rPr>
              <a:t>focused </a:t>
            </a:r>
            <a:r>
              <a:rPr sz="2000" spc="-35" dirty="0">
                <a:latin typeface="Georgia"/>
                <a:cs typeface="Georgia"/>
              </a:rPr>
              <a:t>person </a:t>
            </a:r>
            <a:r>
              <a:rPr sz="2000" spc="-60" dirty="0">
                <a:latin typeface="Georgia"/>
                <a:cs typeface="Georgia"/>
              </a:rPr>
              <a:t>but </a:t>
            </a:r>
            <a:r>
              <a:rPr sz="2000" spc="-50" dirty="0">
                <a:latin typeface="Georgia"/>
                <a:cs typeface="Georgia"/>
              </a:rPr>
              <a:t>should </a:t>
            </a:r>
            <a:r>
              <a:rPr sz="2000" spc="-45" dirty="0">
                <a:latin typeface="Georgia"/>
                <a:cs typeface="Georgia"/>
              </a:rPr>
              <a:t>understand </a:t>
            </a:r>
            <a:r>
              <a:rPr sz="2000" spc="-30" dirty="0">
                <a:latin typeface="Georgia"/>
                <a:cs typeface="Georgia"/>
              </a:rPr>
              <a:t>about </a:t>
            </a:r>
            <a:r>
              <a:rPr sz="2000" spc="-25" dirty="0">
                <a:latin typeface="Georgia"/>
                <a:cs typeface="Georgia"/>
              </a:rPr>
              <a:t>the </a:t>
            </a:r>
            <a:r>
              <a:rPr sz="2000" spc="10" dirty="0">
                <a:latin typeface="Georgia"/>
                <a:cs typeface="Georgia"/>
              </a:rPr>
              <a:t>database</a:t>
            </a:r>
            <a:r>
              <a:rPr sz="2000" spc="100" dirty="0">
                <a:latin typeface="Georgia"/>
                <a:cs typeface="Georgia"/>
              </a:rPr>
              <a:t> </a:t>
            </a:r>
            <a:r>
              <a:rPr sz="2000" spc="-65" dirty="0">
                <a:latin typeface="Georgia"/>
                <a:cs typeface="Georgia"/>
              </a:rPr>
              <a:t>technology.</a:t>
            </a:r>
            <a:endParaRPr sz="2000">
              <a:latin typeface="Georgia"/>
              <a:cs typeface="Georgi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0"/>
            <a:ext cx="7920990" cy="6278642"/>
          </a:xfrm>
        </p:spPr>
        <p:txBody>
          <a:bodyPr/>
          <a:lstStyle/>
          <a:p>
            <a:r>
              <a:rPr lang="en-US" b="1" dirty="0"/>
              <a:t>Different Types of Database Users in DBMS</a:t>
            </a:r>
            <a:br>
              <a:rPr lang="en-US" b="1" dirty="0"/>
            </a:br>
            <a:r>
              <a:rPr lang="en-US" b="1" dirty="0"/>
              <a:t>1. Application Programmers</a:t>
            </a:r>
            <a:br>
              <a:rPr lang="en-US" dirty="0"/>
            </a:br>
            <a:r>
              <a:rPr lang="en-US" dirty="0"/>
              <a:t>Application programmers are the one who writes application programs that uses the database. These application programs are written in programming languages like COBOL or PL (Programming Language 1), Java and fourth generation language. These programs meet the user requirement and made according to user requirements. Retrieving information, creating new information and changing existing information is done by these application programs.</a:t>
            </a:r>
            <a:br>
              <a:rPr lang="en-US" dirty="0"/>
            </a:br>
            <a:r>
              <a:rPr lang="en-US" dirty="0"/>
              <a:t> They interact with DBMS through DML (Data manipulation language) calls. And all these functions are performed by generating a request to the DBMS. If application programmers are not there then there will be no creativity in the whole team of Database.</a:t>
            </a:r>
            <a:br>
              <a:rPr lang="en-US" dirty="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940" y="407856"/>
            <a:ext cx="7920990" cy="7017306"/>
          </a:xfrm>
        </p:spPr>
        <p:txBody>
          <a:bodyPr/>
          <a:lstStyle/>
          <a:p>
            <a:r>
              <a:rPr lang="en-US" b="1" dirty="0"/>
              <a:t>2.End Users</a:t>
            </a:r>
            <a:br>
              <a:rPr lang="en-US" dirty="0"/>
            </a:br>
            <a:r>
              <a:rPr lang="en-US" dirty="0"/>
              <a:t>End users are those who access the database from the terminal end. They use the developed applications and they don’t have any knowledge about the design and working of database. These are the second class of users and their main motto is just to get their task done. </a:t>
            </a:r>
            <a:br>
              <a:rPr lang="en-US" dirty="0"/>
            </a:br>
            <a:r>
              <a:rPr lang="en-US" dirty="0"/>
              <a:t>3.</a:t>
            </a:r>
            <a:r>
              <a:rPr lang="en-US" b="1" dirty="0"/>
              <a:t>Casual User</a:t>
            </a:r>
            <a:br>
              <a:rPr lang="en-US" dirty="0"/>
            </a:br>
            <a:r>
              <a:rPr lang="en-US" dirty="0"/>
              <a:t>These users have great knowledge of query language. Casual users access data by entering different queries from the terminal end. They do not write programs but they can interact with the system by writing queries.</a:t>
            </a:r>
            <a:br>
              <a:rPr lang="en-US" dirty="0"/>
            </a:br>
            <a:r>
              <a:rPr lang="en-US" dirty="0"/>
              <a:t>4.</a:t>
            </a:r>
            <a:r>
              <a:rPr lang="en-US" b="1" dirty="0"/>
              <a:t>Naive</a:t>
            </a:r>
            <a:br>
              <a:rPr lang="en-US" dirty="0"/>
            </a:br>
            <a:r>
              <a:rPr lang="en-US" dirty="0"/>
              <a:t>Any user who does not have any knowledge about database can be in this category. There task is to just use the developed application and get the desired results. For example: Clerical staff in any bank is a naïve user. They don’t have any </a:t>
            </a:r>
            <a:r>
              <a:rPr lang="en-US" dirty="0" err="1"/>
              <a:t>dbms</a:t>
            </a:r>
            <a:r>
              <a:rPr lang="en-US" dirty="0"/>
              <a:t> knowledge but they still use the database and perform their given task.</a:t>
            </a:r>
            <a:br>
              <a:rPr lang="en-US" dirty="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940" y="407856"/>
            <a:ext cx="7920990" cy="3693319"/>
          </a:xfrm>
        </p:spPr>
        <p:txBody>
          <a:bodyPr/>
          <a:lstStyle/>
          <a:p>
            <a:r>
              <a:rPr lang="en-US" b="1" dirty="0"/>
              <a:t>5. DBA (Database Administrator)</a:t>
            </a:r>
            <a:br>
              <a:rPr lang="en-US" dirty="0"/>
            </a:br>
            <a:r>
              <a:rPr lang="en-US" dirty="0"/>
              <a:t>DBA can be a single person or it can be a group of person. Database Administrator is responsible for everything that is related to database. He makes the policies, strategies and provides technical supports.</a:t>
            </a:r>
            <a:br>
              <a:rPr lang="en-US" dirty="0"/>
            </a:br>
            <a:r>
              <a:rPr lang="en-US" dirty="0"/>
              <a:t>6. </a:t>
            </a:r>
            <a:r>
              <a:rPr lang="en-US" b="1" dirty="0"/>
              <a:t>System Analyst</a:t>
            </a:r>
            <a:br>
              <a:rPr lang="en-US" dirty="0"/>
            </a:br>
            <a:r>
              <a:rPr lang="en-US" dirty="0"/>
              <a:t>System analyst is responsible for the design, structure and properties of database. All the requirements of the end users are handled by system analyst. Feasibility, eco</a:t>
            </a:r>
            <a:br>
              <a:rPr lang="en-US" dirty="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940" y="407856"/>
            <a:ext cx="7920990" cy="3693319"/>
          </a:xfrm>
        </p:spPr>
        <p:txBody>
          <a:bodyPr/>
          <a:lstStyle/>
          <a:p>
            <a:r>
              <a:rPr lang="en-US" dirty="0"/>
              <a:t>WORKERS BEHIND </a:t>
            </a:r>
            <a:r>
              <a:rPr lang="en-US"/>
              <a:t>THE SCENE</a:t>
            </a:r>
            <a:br>
              <a:rPr lang="en-US"/>
            </a:br>
            <a:br>
              <a:rPr lang="en-US"/>
            </a:br>
            <a:br>
              <a:rPr lang="en-US" dirty="0"/>
            </a:br>
            <a:r>
              <a:rPr lang="en-US" dirty="0"/>
              <a:t> </a:t>
            </a:r>
            <a:r>
              <a:rPr lang="en-US" b="1" dirty="0"/>
              <a:t>DBMS system designers and implementers </a:t>
            </a:r>
            <a:r>
              <a:rPr lang="en-US" dirty="0"/>
              <a:t>• Design and implement the DBMS modules and interfaces as a software package </a:t>
            </a:r>
            <a:br>
              <a:rPr lang="en-US" dirty="0"/>
            </a:br>
            <a:r>
              <a:rPr lang="en-US" dirty="0"/>
              <a:t> </a:t>
            </a:r>
            <a:r>
              <a:rPr lang="en-US" b="1" dirty="0"/>
              <a:t>Tool developers </a:t>
            </a:r>
            <a:r>
              <a:rPr lang="en-US" dirty="0"/>
              <a:t>• Design and implement tools </a:t>
            </a:r>
            <a:br>
              <a:rPr lang="en-US" dirty="0"/>
            </a:br>
            <a:r>
              <a:rPr lang="en-US" dirty="0"/>
              <a:t> </a:t>
            </a:r>
            <a:r>
              <a:rPr lang="en-US" b="1" dirty="0"/>
              <a:t>Operators and maintenance personnel </a:t>
            </a:r>
            <a:r>
              <a:rPr lang="en-US" dirty="0"/>
              <a:t>• Responsible for running and maintenance of hardware and software environment for database system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4350" y="1046103"/>
            <a:ext cx="8629650" cy="1905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35940" y="0"/>
            <a:ext cx="8037195" cy="6489065"/>
          </a:xfrm>
          <a:prstGeom prst="rect">
            <a:avLst/>
          </a:prstGeom>
        </p:spPr>
        <p:txBody>
          <a:bodyPr vert="horz" wrap="square" lIns="0" tIns="73660" rIns="0" bIns="0" rtlCol="0">
            <a:spAutoFit/>
          </a:bodyPr>
          <a:lstStyle/>
          <a:p>
            <a:pPr marL="12700">
              <a:lnSpc>
                <a:spcPct val="100000"/>
              </a:lnSpc>
              <a:spcBef>
                <a:spcPts val="580"/>
              </a:spcBef>
              <a:tabLst>
                <a:tab pos="355600" algn="l"/>
              </a:tabLst>
            </a:pPr>
            <a:r>
              <a:rPr sz="1400" spc="265" dirty="0">
                <a:solidFill>
                  <a:srgbClr val="F0A12D"/>
                </a:solidFill>
                <a:latin typeface="Arial"/>
                <a:cs typeface="Arial"/>
              </a:rPr>
              <a:t>	</a:t>
            </a:r>
            <a:r>
              <a:rPr sz="2000" spc="-55" dirty="0">
                <a:solidFill>
                  <a:srgbClr val="4E3A2F"/>
                </a:solidFill>
                <a:latin typeface="Georgia"/>
                <a:cs typeface="Georgia"/>
              </a:rPr>
              <a:t>Structure Components, </a:t>
            </a:r>
            <a:r>
              <a:rPr sz="2000" spc="-35" dirty="0">
                <a:solidFill>
                  <a:srgbClr val="4E3A2F"/>
                </a:solidFill>
                <a:latin typeface="Georgia"/>
                <a:cs typeface="Georgia"/>
              </a:rPr>
              <a:t>and </a:t>
            </a:r>
            <a:r>
              <a:rPr sz="2000" spc="-75" dirty="0">
                <a:solidFill>
                  <a:srgbClr val="4E3A2F"/>
                </a:solidFill>
                <a:latin typeface="Georgia"/>
                <a:cs typeface="Georgia"/>
              </a:rPr>
              <a:t>Functions </a:t>
            </a:r>
            <a:r>
              <a:rPr sz="2000" spc="-40" dirty="0">
                <a:solidFill>
                  <a:srgbClr val="4E3A2F"/>
                </a:solidFill>
                <a:latin typeface="Georgia"/>
                <a:cs typeface="Georgia"/>
              </a:rPr>
              <a:t>of</a:t>
            </a:r>
            <a:r>
              <a:rPr sz="2000" spc="120" dirty="0">
                <a:solidFill>
                  <a:srgbClr val="4E3A2F"/>
                </a:solidFill>
                <a:latin typeface="Georgia"/>
                <a:cs typeface="Georgia"/>
              </a:rPr>
              <a:t> </a:t>
            </a:r>
            <a:r>
              <a:rPr sz="2000" spc="-125" dirty="0">
                <a:solidFill>
                  <a:srgbClr val="4E3A2F"/>
                </a:solidFill>
                <a:latin typeface="Georgia"/>
                <a:cs typeface="Georgia"/>
              </a:rPr>
              <a:t>DBMS</a:t>
            </a:r>
            <a:endParaRPr sz="2000">
              <a:latin typeface="Georgia"/>
              <a:cs typeface="Georgia"/>
            </a:endParaRPr>
          </a:p>
          <a:p>
            <a:pPr marL="12700">
              <a:lnSpc>
                <a:spcPct val="100000"/>
              </a:lnSpc>
              <a:spcBef>
                <a:spcPts val="480"/>
              </a:spcBef>
              <a:tabLst>
                <a:tab pos="355600" algn="l"/>
              </a:tabLst>
            </a:pPr>
            <a:r>
              <a:rPr sz="1400" spc="265" dirty="0">
                <a:solidFill>
                  <a:srgbClr val="F0A12D"/>
                </a:solidFill>
                <a:latin typeface="Arial"/>
                <a:cs typeface="Arial"/>
              </a:rPr>
              <a:t>	</a:t>
            </a:r>
            <a:r>
              <a:rPr sz="2000" spc="-55" dirty="0">
                <a:solidFill>
                  <a:srgbClr val="FF0000"/>
                </a:solidFill>
                <a:latin typeface="Georgia"/>
                <a:cs typeface="Georgia"/>
              </a:rPr>
              <a:t>Structure </a:t>
            </a:r>
            <a:r>
              <a:rPr sz="2000" spc="-40" dirty="0">
                <a:solidFill>
                  <a:srgbClr val="FF0000"/>
                </a:solidFill>
                <a:latin typeface="Georgia"/>
                <a:cs typeface="Georgia"/>
              </a:rPr>
              <a:t>of</a:t>
            </a:r>
            <a:r>
              <a:rPr sz="2000" spc="25" dirty="0">
                <a:solidFill>
                  <a:srgbClr val="FF0000"/>
                </a:solidFill>
                <a:latin typeface="Georgia"/>
                <a:cs typeface="Georgia"/>
              </a:rPr>
              <a:t> </a:t>
            </a:r>
            <a:r>
              <a:rPr sz="2000" spc="-120" dirty="0">
                <a:solidFill>
                  <a:srgbClr val="FF0000"/>
                </a:solidFill>
                <a:latin typeface="Georgia"/>
                <a:cs typeface="Georgia"/>
              </a:rPr>
              <a:t>DBMS</a:t>
            </a:r>
            <a:r>
              <a:rPr sz="2000" spc="-120" dirty="0">
                <a:solidFill>
                  <a:srgbClr val="4E3A2F"/>
                </a:solidFill>
                <a:latin typeface="Georgia"/>
                <a:cs typeface="Georgia"/>
              </a:rPr>
              <a:t>:</a:t>
            </a:r>
            <a:endParaRPr sz="2000">
              <a:latin typeface="Georgia"/>
              <a:cs typeface="Georgia"/>
            </a:endParaRPr>
          </a:p>
          <a:p>
            <a:pPr marL="355600" marR="271145" indent="-343535">
              <a:lnSpc>
                <a:spcPct val="100000"/>
              </a:lnSpc>
              <a:spcBef>
                <a:spcPts val="480"/>
              </a:spcBef>
              <a:tabLst>
                <a:tab pos="355600" algn="l"/>
              </a:tabLst>
            </a:pPr>
            <a:r>
              <a:rPr sz="1400" spc="265" dirty="0">
                <a:solidFill>
                  <a:srgbClr val="F0A12D"/>
                </a:solidFill>
                <a:latin typeface="Arial"/>
                <a:cs typeface="Arial"/>
              </a:rPr>
              <a:t>	</a:t>
            </a:r>
            <a:r>
              <a:rPr sz="2000" spc="-125" dirty="0">
                <a:solidFill>
                  <a:srgbClr val="4E3A2F"/>
                </a:solidFill>
                <a:latin typeface="Georgia"/>
                <a:cs typeface="Georgia"/>
              </a:rPr>
              <a:t>DBMS </a:t>
            </a:r>
            <a:r>
              <a:rPr sz="2000" spc="-20" dirty="0">
                <a:solidFill>
                  <a:srgbClr val="4E3A2F"/>
                </a:solidFill>
                <a:latin typeface="Georgia"/>
                <a:cs typeface="Georgia"/>
              </a:rPr>
              <a:t>(Database </a:t>
            </a:r>
            <a:r>
              <a:rPr sz="2000" spc="-45" dirty="0">
                <a:solidFill>
                  <a:srgbClr val="4E3A2F"/>
                </a:solidFill>
                <a:latin typeface="Georgia"/>
                <a:cs typeface="Georgia"/>
              </a:rPr>
              <a:t>Management </a:t>
            </a:r>
            <a:r>
              <a:rPr sz="2000" spc="-60" dirty="0">
                <a:solidFill>
                  <a:srgbClr val="4E3A2F"/>
                </a:solidFill>
                <a:latin typeface="Georgia"/>
                <a:cs typeface="Georgia"/>
              </a:rPr>
              <a:t>System) </a:t>
            </a:r>
            <a:r>
              <a:rPr sz="2000" spc="20" dirty="0">
                <a:solidFill>
                  <a:srgbClr val="4E3A2F"/>
                </a:solidFill>
                <a:latin typeface="Georgia"/>
                <a:cs typeface="Georgia"/>
              </a:rPr>
              <a:t>acts </a:t>
            </a:r>
            <a:r>
              <a:rPr sz="2000" spc="60" dirty="0">
                <a:solidFill>
                  <a:srgbClr val="4E3A2F"/>
                </a:solidFill>
                <a:latin typeface="Georgia"/>
                <a:cs typeface="Georgia"/>
              </a:rPr>
              <a:t>as </a:t>
            </a:r>
            <a:r>
              <a:rPr sz="2000" spc="-20" dirty="0">
                <a:solidFill>
                  <a:srgbClr val="4E3A2F"/>
                </a:solidFill>
                <a:latin typeface="Georgia"/>
                <a:cs typeface="Georgia"/>
              </a:rPr>
              <a:t>an </a:t>
            </a:r>
            <a:r>
              <a:rPr sz="2000" spc="-30" dirty="0">
                <a:solidFill>
                  <a:srgbClr val="4E3A2F"/>
                </a:solidFill>
                <a:latin typeface="Georgia"/>
                <a:cs typeface="Georgia"/>
              </a:rPr>
              <a:t>interface between  </a:t>
            </a:r>
            <a:r>
              <a:rPr sz="2000" spc="-25" dirty="0">
                <a:solidFill>
                  <a:srgbClr val="4E3A2F"/>
                </a:solidFill>
                <a:latin typeface="Georgia"/>
                <a:cs typeface="Georgia"/>
              </a:rPr>
              <a:t>the </a:t>
            </a:r>
            <a:r>
              <a:rPr sz="2000" spc="-20" dirty="0">
                <a:solidFill>
                  <a:srgbClr val="4E3A2F"/>
                </a:solidFill>
                <a:latin typeface="Georgia"/>
                <a:cs typeface="Georgia"/>
              </a:rPr>
              <a:t>user </a:t>
            </a:r>
            <a:r>
              <a:rPr sz="2000" spc="-35" dirty="0">
                <a:solidFill>
                  <a:srgbClr val="4E3A2F"/>
                </a:solidFill>
                <a:latin typeface="Georgia"/>
                <a:cs typeface="Georgia"/>
              </a:rPr>
              <a:t>and </a:t>
            </a:r>
            <a:r>
              <a:rPr sz="2000" spc="-25" dirty="0">
                <a:solidFill>
                  <a:srgbClr val="4E3A2F"/>
                </a:solidFill>
                <a:latin typeface="Georgia"/>
                <a:cs typeface="Georgia"/>
              </a:rPr>
              <a:t>the </a:t>
            </a:r>
            <a:r>
              <a:rPr sz="2000" spc="5" dirty="0">
                <a:solidFill>
                  <a:srgbClr val="4E3A2F"/>
                </a:solidFill>
                <a:latin typeface="Georgia"/>
                <a:cs typeface="Georgia"/>
              </a:rPr>
              <a:t>database. </a:t>
            </a:r>
            <a:r>
              <a:rPr sz="2000" spc="-90" dirty="0">
                <a:solidFill>
                  <a:srgbClr val="4E3A2F"/>
                </a:solidFill>
                <a:latin typeface="Georgia"/>
                <a:cs typeface="Georgia"/>
              </a:rPr>
              <a:t>The </a:t>
            </a:r>
            <a:r>
              <a:rPr sz="2000" spc="-20" dirty="0">
                <a:solidFill>
                  <a:srgbClr val="4E3A2F"/>
                </a:solidFill>
                <a:latin typeface="Georgia"/>
                <a:cs typeface="Georgia"/>
              </a:rPr>
              <a:t>user </a:t>
            </a:r>
            <a:r>
              <a:rPr sz="2000" spc="-10" dirty="0">
                <a:solidFill>
                  <a:srgbClr val="4E3A2F"/>
                </a:solidFill>
                <a:latin typeface="Georgia"/>
                <a:cs typeface="Georgia"/>
              </a:rPr>
              <a:t>requests </a:t>
            </a:r>
            <a:r>
              <a:rPr sz="2000" spc="-25" dirty="0">
                <a:solidFill>
                  <a:srgbClr val="4E3A2F"/>
                </a:solidFill>
                <a:latin typeface="Georgia"/>
                <a:cs typeface="Georgia"/>
              </a:rPr>
              <a:t>the </a:t>
            </a:r>
            <a:r>
              <a:rPr sz="2000" spc="-125" dirty="0">
                <a:solidFill>
                  <a:srgbClr val="4E3A2F"/>
                </a:solidFill>
                <a:latin typeface="Georgia"/>
                <a:cs typeface="Georgia"/>
              </a:rPr>
              <a:t>DBMS </a:t>
            </a:r>
            <a:r>
              <a:rPr sz="2000" spc="-75" dirty="0">
                <a:solidFill>
                  <a:srgbClr val="4E3A2F"/>
                </a:solidFill>
                <a:latin typeface="Georgia"/>
                <a:cs typeface="Georgia"/>
              </a:rPr>
              <a:t>to perform  </a:t>
            </a:r>
            <a:r>
              <a:rPr sz="2000" spc="-55" dirty="0">
                <a:solidFill>
                  <a:srgbClr val="4E3A2F"/>
                </a:solidFill>
                <a:latin typeface="Georgia"/>
                <a:cs typeface="Georgia"/>
              </a:rPr>
              <a:t>various </a:t>
            </a:r>
            <a:r>
              <a:rPr sz="2000" spc="-40" dirty="0">
                <a:solidFill>
                  <a:srgbClr val="4E3A2F"/>
                </a:solidFill>
                <a:latin typeface="Georgia"/>
                <a:cs typeface="Georgia"/>
              </a:rPr>
              <a:t>operations </a:t>
            </a:r>
            <a:r>
              <a:rPr sz="2000" spc="-15" dirty="0">
                <a:solidFill>
                  <a:srgbClr val="4E3A2F"/>
                </a:solidFill>
                <a:latin typeface="Georgia"/>
                <a:cs typeface="Georgia"/>
              </a:rPr>
              <a:t>such </a:t>
            </a:r>
            <a:r>
              <a:rPr sz="2000" spc="60" dirty="0">
                <a:solidFill>
                  <a:srgbClr val="4E3A2F"/>
                </a:solidFill>
                <a:latin typeface="Georgia"/>
                <a:cs typeface="Georgia"/>
              </a:rPr>
              <a:t>as </a:t>
            </a:r>
            <a:r>
              <a:rPr sz="2000" spc="-40" dirty="0">
                <a:solidFill>
                  <a:srgbClr val="4E3A2F"/>
                </a:solidFill>
                <a:latin typeface="Georgia"/>
                <a:cs typeface="Georgia"/>
              </a:rPr>
              <a:t>insert, </a:t>
            </a:r>
            <a:r>
              <a:rPr sz="2000" spc="-20" dirty="0">
                <a:solidFill>
                  <a:srgbClr val="4E3A2F"/>
                </a:solidFill>
                <a:latin typeface="Georgia"/>
                <a:cs typeface="Georgia"/>
              </a:rPr>
              <a:t>delete, </a:t>
            </a:r>
            <a:r>
              <a:rPr sz="2000" spc="-30" dirty="0">
                <a:solidFill>
                  <a:srgbClr val="4E3A2F"/>
                </a:solidFill>
                <a:latin typeface="Georgia"/>
                <a:cs typeface="Georgia"/>
              </a:rPr>
              <a:t>update </a:t>
            </a:r>
            <a:r>
              <a:rPr sz="2000" spc="-35" dirty="0">
                <a:solidFill>
                  <a:srgbClr val="4E3A2F"/>
                </a:solidFill>
                <a:latin typeface="Georgia"/>
                <a:cs typeface="Georgia"/>
              </a:rPr>
              <a:t>and </a:t>
            </a:r>
            <a:r>
              <a:rPr sz="2000" spc="-65" dirty="0">
                <a:solidFill>
                  <a:srgbClr val="4E3A2F"/>
                </a:solidFill>
                <a:latin typeface="Georgia"/>
                <a:cs typeface="Georgia"/>
              </a:rPr>
              <a:t>retrieval on </a:t>
            </a:r>
            <a:r>
              <a:rPr sz="2000" spc="-25" dirty="0">
                <a:solidFill>
                  <a:srgbClr val="4E3A2F"/>
                </a:solidFill>
                <a:latin typeface="Georgia"/>
                <a:cs typeface="Georgia"/>
              </a:rPr>
              <a:t>the  </a:t>
            </a:r>
            <a:r>
              <a:rPr sz="2000" spc="5" dirty="0">
                <a:solidFill>
                  <a:srgbClr val="4E3A2F"/>
                </a:solidFill>
                <a:latin typeface="Georgia"/>
                <a:cs typeface="Georgia"/>
              </a:rPr>
              <a:t>database.</a:t>
            </a:r>
            <a:endParaRPr sz="2000">
              <a:latin typeface="Georgia"/>
              <a:cs typeface="Georgia"/>
            </a:endParaRPr>
          </a:p>
          <a:p>
            <a:pPr marL="355600" marR="220345" indent="-343535">
              <a:lnSpc>
                <a:spcPct val="100000"/>
              </a:lnSpc>
              <a:spcBef>
                <a:spcPts val="484"/>
              </a:spcBef>
              <a:tabLst>
                <a:tab pos="355600" algn="l"/>
              </a:tabLst>
            </a:pPr>
            <a:r>
              <a:rPr sz="1400" spc="265" dirty="0">
                <a:solidFill>
                  <a:srgbClr val="F0A12D"/>
                </a:solidFill>
                <a:latin typeface="Arial"/>
                <a:cs typeface="Arial"/>
              </a:rPr>
              <a:t>	</a:t>
            </a:r>
            <a:r>
              <a:rPr sz="2000" spc="-90" dirty="0">
                <a:solidFill>
                  <a:srgbClr val="4E3A2F"/>
                </a:solidFill>
                <a:latin typeface="Georgia"/>
                <a:cs typeface="Georgia"/>
              </a:rPr>
              <a:t>The </a:t>
            </a:r>
            <a:r>
              <a:rPr sz="2000" spc="-40" dirty="0">
                <a:solidFill>
                  <a:srgbClr val="4E3A2F"/>
                </a:solidFill>
                <a:latin typeface="Georgia"/>
                <a:cs typeface="Georgia"/>
              </a:rPr>
              <a:t>components of </a:t>
            </a:r>
            <a:r>
              <a:rPr sz="2000" spc="-125" dirty="0">
                <a:solidFill>
                  <a:srgbClr val="4E3A2F"/>
                </a:solidFill>
                <a:latin typeface="Georgia"/>
                <a:cs typeface="Georgia"/>
              </a:rPr>
              <a:t>DBMS </a:t>
            </a:r>
            <a:r>
              <a:rPr sz="2000" spc="-75" dirty="0">
                <a:solidFill>
                  <a:srgbClr val="4E3A2F"/>
                </a:solidFill>
                <a:latin typeface="Georgia"/>
                <a:cs typeface="Georgia"/>
              </a:rPr>
              <a:t>perform </a:t>
            </a:r>
            <a:r>
              <a:rPr sz="2000" spc="10" dirty="0">
                <a:solidFill>
                  <a:srgbClr val="4E3A2F"/>
                </a:solidFill>
                <a:latin typeface="Georgia"/>
                <a:cs typeface="Georgia"/>
              </a:rPr>
              <a:t>these </a:t>
            </a:r>
            <a:r>
              <a:rPr sz="2000" spc="-20" dirty="0">
                <a:solidFill>
                  <a:srgbClr val="4E3A2F"/>
                </a:solidFill>
                <a:latin typeface="Georgia"/>
                <a:cs typeface="Georgia"/>
              </a:rPr>
              <a:t>requested </a:t>
            </a:r>
            <a:r>
              <a:rPr sz="2000" spc="-45" dirty="0">
                <a:solidFill>
                  <a:srgbClr val="4E3A2F"/>
                </a:solidFill>
                <a:latin typeface="Georgia"/>
                <a:cs typeface="Georgia"/>
              </a:rPr>
              <a:t>operations </a:t>
            </a:r>
            <a:r>
              <a:rPr sz="2000" spc="-65" dirty="0">
                <a:solidFill>
                  <a:srgbClr val="4E3A2F"/>
                </a:solidFill>
                <a:latin typeface="Georgia"/>
                <a:cs typeface="Georgia"/>
              </a:rPr>
              <a:t>on </a:t>
            </a:r>
            <a:r>
              <a:rPr sz="2000" spc="-25" dirty="0">
                <a:solidFill>
                  <a:srgbClr val="4E3A2F"/>
                </a:solidFill>
                <a:latin typeface="Georgia"/>
                <a:cs typeface="Georgia"/>
              </a:rPr>
              <a:t>the  </a:t>
            </a:r>
            <a:r>
              <a:rPr sz="2000" spc="15" dirty="0">
                <a:solidFill>
                  <a:srgbClr val="4E3A2F"/>
                </a:solidFill>
                <a:latin typeface="Georgia"/>
                <a:cs typeface="Georgia"/>
              </a:rPr>
              <a:t>database </a:t>
            </a:r>
            <a:r>
              <a:rPr sz="2000" spc="-35" dirty="0">
                <a:solidFill>
                  <a:srgbClr val="4E3A2F"/>
                </a:solidFill>
                <a:latin typeface="Georgia"/>
                <a:cs typeface="Georgia"/>
              </a:rPr>
              <a:t>and </a:t>
            </a:r>
            <a:r>
              <a:rPr sz="2000" spc="-80" dirty="0">
                <a:solidFill>
                  <a:srgbClr val="4E3A2F"/>
                </a:solidFill>
                <a:latin typeface="Georgia"/>
                <a:cs typeface="Georgia"/>
              </a:rPr>
              <a:t>provide </a:t>
            </a:r>
            <a:r>
              <a:rPr sz="2000" dirty="0">
                <a:solidFill>
                  <a:srgbClr val="4E3A2F"/>
                </a:solidFill>
                <a:latin typeface="Georgia"/>
                <a:cs typeface="Georgia"/>
              </a:rPr>
              <a:t>necessary </a:t>
            </a:r>
            <a:r>
              <a:rPr sz="2000" spc="-10" dirty="0">
                <a:solidFill>
                  <a:srgbClr val="4E3A2F"/>
                </a:solidFill>
                <a:latin typeface="Georgia"/>
                <a:cs typeface="Georgia"/>
              </a:rPr>
              <a:t>data </a:t>
            </a:r>
            <a:r>
              <a:rPr sz="2000" spc="-75" dirty="0">
                <a:solidFill>
                  <a:srgbClr val="4E3A2F"/>
                </a:solidFill>
                <a:latin typeface="Georgia"/>
                <a:cs typeface="Georgia"/>
              </a:rPr>
              <a:t>to </a:t>
            </a:r>
            <a:r>
              <a:rPr sz="2000" spc="-25" dirty="0">
                <a:solidFill>
                  <a:srgbClr val="4E3A2F"/>
                </a:solidFill>
                <a:latin typeface="Georgia"/>
                <a:cs typeface="Georgia"/>
              </a:rPr>
              <a:t>the</a:t>
            </a:r>
            <a:r>
              <a:rPr sz="2000" spc="40" dirty="0">
                <a:solidFill>
                  <a:srgbClr val="4E3A2F"/>
                </a:solidFill>
                <a:latin typeface="Georgia"/>
                <a:cs typeface="Georgia"/>
              </a:rPr>
              <a:t> </a:t>
            </a:r>
            <a:r>
              <a:rPr sz="2000" spc="-5" dirty="0">
                <a:solidFill>
                  <a:srgbClr val="4E3A2F"/>
                </a:solidFill>
                <a:latin typeface="Georgia"/>
                <a:cs typeface="Georgia"/>
              </a:rPr>
              <a:t>users.</a:t>
            </a:r>
            <a:endParaRPr sz="2000">
              <a:latin typeface="Georgia"/>
              <a:cs typeface="Georgia"/>
            </a:endParaRPr>
          </a:p>
          <a:p>
            <a:pPr>
              <a:lnSpc>
                <a:spcPct val="100000"/>
              </a:lnSpc>
            </a:pPr>
            <a:endParaRPr sz="2500">
              <a:latin typeface="Times New Roman"/>
              <a:cs typeface="Times New Roman"/>
            </a:endParaRPr>
          </a:p>
          <a:p>
            <a:pPr marL="12700">
              <a:lnSpc>
                <a:spcPct val="100000"/>
              </a:lnSpc>
              <a:spcBef>
                <a:spcPts val="5"/>
              </a:spcBef>
              <a:tabLst>
                <a:tab pos="355600" algn="l"/>
              </a:tabLst>
            </a:pPr>
            <a:r>
              <a:rPr sz="1400" spc="265" dirty="0">
                <a:solidFill>
                  <a:srgbClr val="F0A12D"/>
                </a:solidFill>
                <a:latin typeface="Arial"/>
                <a:cs typeface="Arial"/>
              </a:rPr>
              <a:t>	</a:t>
            </a:r>
            <a:r>
              <a:rPr sz="2000" spc="-90" dirty="0">
                <a:solidFill>
                  <a:srgbClr val="4E3A2F"/>
                </a:solidFill>
                <a:latin typeface="Georgia"/>
                <a:cs typeface="Georgia"/>
              </a:rPr>
              <a:t>The </a:t>
            </a:r>
            <a:r>
              <a:rPr sz="2000" spc="-55" dirty="0">
                <a:solidFill>
                  <a:srgbClr val="4E3A2F"/>
                </a:solidFill>
                <a:latin typeface="Georgia"/>
                <a:cs typeface="Georgia"/>
              </a:rPr>
              <a:t>various </a:t>
            </a:r>
            <a:r>
              <a:rPr sz="2000" spc="-40" dirty="0">
                <a:solidFill>
                  <a:srgbClr val="4E3A2F"/>
                </a:solidFill>
                <a:latin typeface="Georgia"/>
                <a:cs typeface="Georgia"/>
              </a:rPr>
              <a:t>components of </a:t>
            </a:r>
            <a:r>
              <a:rPr sz="2000" spc="-125" dirty="0">
                <a:solidFill>
                  <a:srgbClr val="4E3A2F"/>
                </a:solidFill>
                <a:latin typeface="Georgia"/>
                <a:cs typeface="Georgia"/>
              </a:rPr>
              <a:t>DBMS </a:t>
            </a:r>
            <a:r>
              <a:rPr sz="2000" spc="-10" dirty="0">
                <a:solidFill>
                  <a:srgbClr val="4E3A2F"/>
                </a:solidFill>
                <a:latin typeface="Georgia"/>
                <a:cs typeface="Georgia"/>
              </a:rPr>
              <a:t>are </a:t>
            </a:r>
            <a:r>
              <a:rPr sz="2000" spc="-25" dirty="0">
                <a:solidFill>
                  <a:srgbClr val="4E3A2F"/>
                </a:solidFill>
                <a:latin typeface="Georgia"/>
                <a:cs typeface="Georgia"/>
              </a:rPr>
              <a:t>described</a:t>
            </a:r>
            <a:r>
              <a:rPr sz="2000" spc="-130" dirty="0">
                <a:solidFill>
                  <a:srgbClr val="4E3A2F"/>
                </a:solidFill>
                <a:latin typeface="Georgia"/>
                <a:cs typeface="Georgia"/>
              </a:rPr>
              <a:t> </a:t>
            </a:r>
            <a:r>
              <a:rPr sz="2000" spc="-70" dirty="0">
                <a:solidFill>
                  <a:srgbClr val="4E3A2F"/>
                </a:solidFill>
                <a:latin typeface="Georgia"/>
                <a:cs typeface="Georgia"/>
              </a:rPr>
              <a:t>below:</a:t>
            </a:r>
            <a:endParaRPr sz="2000">
              <a:latin typeface="Georgia"/>
              <a:cs typeface="Georgia"/>
            </a:endParaRPr>
          </a:p>
          <a:p>
            <a:pPr marL="12700">
              <a:lnSpc>
                <a:spcPct val="100000"/>
              </a:lnSpc>
              <a:spcBef>
                <a:spcPts val="480"/>
              </a:spcBef>
              <a:tabLst>
                <a:tab pos="355600" algn="l"/>
              </a:tabLst>
            </a:pPr>
            <a:r>
              <a:rPr sz="1400" spc="265" dirty="0">
                <a:solidFill>
                  <a:srgbClr val="F0A12D"/>
                </a:solidFill>
                <a:latin typeface="Arial"/>
                <a:cs typeface="Arial"/>
              </a:rPr>
              <a:t>	</a:t>
            </a:r>
            <a:r>
              <a:rPr sz="2000" spc="-55" dirty="0">
                <a:solidFill>
                  <a:srgbClr val="FF0000"/>
                </a:solidFill>
                <a:latin typeface="Georgia"/>
                <a:cs typeface="Georgia"/>
              </a:rPr>
              <a:t>Components </a:t>
            </a:r>
            <a:r>
              <a:rPr sz="2000" spc="-40" dirty="0">
                <a:solidFill>
                  <a:srgbClr val="FF0000"/>
                </a:solidFill>
                <a:latin typeface="Georgia"/>
                <a:cs typeface="Georgia"/>
              </a:rPr>
              <a:t>of </a:t>
            </a:r>
            <a:r>
              <a:rPr sz="2000" spc="50" dirty="0">
                <a:solidFill>
                  <a:srgbClr val="FF0000"/>
                </a:solidFill>
                <a:latin typeface="Georgia"/>
                <a:cs typeface="Georgia"/>
              </a:rPr>
              <a:t>a</a:t>
            </a:r>
            <a:r>
              <a:rPr sz="2000" spc="75" dirty="0">
                <a:solidFill>
                  <a:srgbClr val="FF0000"/>
                </a:solidFill>
                <a:latin typeface="Georgia"/>
                <a:cs typeface="Georgia"/>
              </a:rPr>
              <a:t> </a:t>
            </a:r>
            <a:r>
              <a:rPr sz="2000" spc="-125" dirty="0">
                <a:solidFill>
                  <a:srgbClr val="FF0000"/>
                </a:solidFill>
                <a:latin typeface="Georgia"/>
                <a:cs typeface="Georgia"/>
              </a:rPr>
              <a:t>DBMS</a:t>
            </a:r>
            <a:endParaRPr sz="2000">
              <a:latin typeface="Georgia"/>
              <a:cs typeface="Georgia"/>
            </a:endParaRPr>
          </a:p>
          <a:p>
            <a:pPr marL="12700">
              <a:lnSpc>
                <a:spcPct val="100000"/>
              </a:lnSpc>
              <a:spcBef>
                <a:spcPts val="480"/>
              </a:spcBef>
              <a:tabLst>
                <a:tab pos="355600" algn="l"/>
              </a:tabLst>
            </a:pPr>
            <a:r>
              <a:rPr sz="1400" spc="265" dirty="0">
                <a:solidFill>
                  <a:srgbClr val="F0A12D"/>
                </a:solidFill>
                <a:latin typeface="Arial"/>
                <a:cs typeface="Arial"/>
              </a:rPr>
              <a:t>	</a:t>
            </a:r>
            <a:r>
              <a:rPr sz="2000" spc="-90" dirty="0">
                <a:solidFill>
                  <a:srgbClr val="4E3A2F"/>
                </a:solidFill>
                <a:latin typeface="Georgia"/>
                <a:cs typeface="Georgia"/>
              </a:rPr>
              <a:t>The </a:t>
            </a:r>
            <a:r>
              <a:rPr sz="2000" spc="-40" dirty="0">
                <a:solidFill>
                  <a:srgbClr val="4E3A2F"/>
                </a:solidFill>
                <a:latin typeface="Georgia"/>
                <a:cs typeface="Georgia"/>
              </a:rPr>
              <a:t>components of </a:t>
            </a:r>
            <a:r>
              <a:rPr sz="2000" spc="-125" dirty="0">
                <a:solidFill>
                  <a:srgbClr val="4E3A2F"/>
                </a:solidFill>
                <a:latin typeface="Georgia"/>
                <a:cs typeface="Georgia"/>
              </a:rPr>
              <a:t>DBMS </a:t>
            </a:r>
            <a:r>
              <a:rPr sz="2000" spc="-5" dirty="0">
                <a:solidFill>
                  <a:srgbClr val="4E3A2F"/>
                </a:solidFill>
                <a:latin typeface="Georgia"/>
                <a:cs typeface="Georgia"/>
              </a:rPr>
              <a:t>can </a:t>
            </a:r>
            <a:r>
              <a:rPr sz="2000" spc="20" dirty="0">
                <a:solidFill>
                  <a:srgbClr val="4E3A2F"/>
                </a:solidFill>
                <a:latin typeface="Georgia"/>
                <a:cs typeface="Georgia"/>
              </a:rPr>
              <a:t>be </a:t>
            </a:r>
            <a:r>
              <a:rPr sz="2000" spc="-70" dirty="0">
                <a:solidFill>
                  <a:srgbClr val="4E3A2F"/>
                </a:solidFill>
                <a:latin typeface="Georgia"/>
                <a:cs typeface="Georgia"/>
              </a:rPr>
              <a:t>divided </a:t>
            </a:r>
            <a:r>
              <a:rPr sz="2000" spc="-90" dirty="0">
                <a:solidFill>
                  <a:srgbClr val="4E3A2F"/>
                </a:solidFill>
                <a:latin typeface="Georgia"/>
                <a:cs typeface="Georgia"/>
              </a:rPr>
              <a:t>into two</a:t>
            </a:r>
            <a:r>
              <a:rPr sz="2000" spc="-70" dirty="0">
                <a:solidFill>
                  <a:srgbClr val="4E3A2F"/>
                </a:solidFill>
                <a:latin typeface="Georgia"/>
                <a:cs typeface="Georgia"/>
              </a:rPr>
              <a:t> </a:t>
            </a:r>
            <a:r>
              <a:rPr sz="2000" spc="-40" dirty="0">
                <a:solidFill>
                  <a:srgbClr val="4E3A2F"/>
                </a:solidFill>
                <a:latin typeface="Georgia"/>
                <a:cs typeface="Georgia"/>
              </a:rPr>
              <a:t>parts:</a:t>
            </a:r>
            <a:endParaRPr sz="2000">
              <a:latin typeface="Georgia"/>
              <a:cs typeface="Georgia"/>
            </a:endParaRPr>
          </a:p>
          <a:p>
            <a:pPr marL="12700">
              <a:lnSpc>
                <a:spcPct val="100000"/>
              </a:lnSpc>
              <a:spcBef>
                <a:spcPts val="480"/>
              </a:spcBef>
              <a:tabLst>
                <a:tab pos="355600" algn="l"/>
              </a:tabLst>
            </a:pPr>
            <a:r>
              <a:rPr sz="1400" spc="265" dirty="0">
                <a:solidFill>
                  <a:srgbClr val="F0A12D"/>
                </a:solidFill>
                <a:latin typeface="Arial"/>
                <a:cs typeface="Arial"/>
              </a:rPr>
              <a:t>	</a:t>
            </a:r>
            <a:r>
              <a:rPr sz="2000" i="1" spc="-45" dirty="0">
                <a:solidFill>
                  <a:srgbClr val="4E3A2F"/>
                </a:solidFill>
                <a:latin typeface="Arial"/>
                <a:cs typeface="Arial"/>
              </a:rPr>
              <a:t>Function </a:t>
            </a:r>
            <a:r>
              <a:rPr sz="2000" i="1" spc="-30" dirty="0">
                <a:solidFill>
                  <a:srgbClr val="4E3A2F"/>
                </a:solidFill>
                <a:latin typeface="Arial"/>
                <a:cs typeface="Arial"/>
              </a:rPr>
              <a:t>and </a:t>
            </a:r>
            <a:r>
              <a:rPr sz="2000" i="1" spc="-60" dirty="0">
                <a:solidFill>
                  <a:srgbClr val="4E3A2F"/>
                </a:solidFill>
                <a:latin typeface="Arial"/>
                <a:cs typeface="Arial"/>
              </a:rPr>
              <a:t>Services </a:t>
            </a:r>
            <a:r>
              <a:rPr sz="2000" i="1" spc="-10" dirty="0">
                <a:solidFill>
                  <a:srgbClr val="4E3A2F"/>
                </a:solidFill>
                <a:latin typeface="Arial"/>
                <a:cs typeface="Arial"/>
              </a:rPr>
              <a:t>of</a:t>
            </a:r>
            <a:r>
              <a:rPr sz="2000" i="1" spc="-204" dirty="0">
                <a:solidFill>
                  <a:srgbClr val="4E3A2F"/>
                </a:solidFill>
                <a:latin typeface="Arial"/>
                <a:cs typeface="Arial"/>
              </a:rPr>
              <a:t> </a:t>
            </a:r>
            <a:r>
              <a:rPr sz="2000" i="1" spc="-114" dirty="0">
                <a:solidFill>
                  <a:srgbClr val="4E3A2F"/>
                </a:solidFill>
                <a:latin typeface="Arial"/>
                <a:cs typeface="Arial"/>
              </a:rPr>
              <a:t>DBMS</a:t>
            </a:r>
            <a:endParaRPr sz="2000">
              <a:latin typeface="Arial"/>
              <a:cs typeface="Arial"/>
            </a:endParaRPr>
          </a:p>
          <a:p>
            <a:pPr marL="12700">
              <a:lnSpc>
                <a:spcPct val="100000"/>
              </a:lnSpc>
              <a:spcBef>
                <a:spcPts val="484"/>
              </a:spcBef>
              <a:tabLst>
                <a:tab pos="355600" algn="l"/>
              </a:tabLst>
            </a:pPr>
            <a:r>
              <a:rPr sz="1400" spc="265" dirty="0">
                <a:solidFill>
                  <a:srgbClr val="F0A12D"/>
                </a:solidFill>
                <a:latin typeface="Arial"/>
                <a:cs typeface="Arial"/>
              </a:rPr>
              <a:t>	</a:t>
            </a:r>
            <a:r>
              <a:rPr sz="2000" spc="-204" dirty="0">
                <a:solidFill>
                  <a:srgbClr val="FF0000"/>
                </a:solidFill>
                <a:latin typeface="Georgia"/>
                <a:cs typeface="Georgia"/>
              </a:rPr>
              <a:t>DDL</a:t>
            </a:r>
            <a:r>
              <a:rPr sz="2000" spc="-10" dirty="0">
                <a:solidFill>
                  <a:srgbClr val="FF0000"/>
                </a:solidFill>
                <a:latin typeface="Georgia"/>
                <a:cs typeface="Georgia"/>
              </a:rPr>
              <a:t> </a:t>
            </a:r>
            <a:r>
              <a:rPr sz="2000" spc="-95" dirty="0">
                <a:solidFill>
                  <a:srgbClr val="FF0000"/>
                </a:solidFill>
                <a:latin typeface="Georgia"/>
                <a:cs typeface="Georgia"/>
              </a:rPr>
              <a:t>Compiler:</a:t>
            </a:r>
            <a:endParaRPr sz="2000">
              <a:latin typeface="Georgia"/>
              <a:cs typeface="Georgia"/>
            </a:endParaRPr>
          </a:p>
          <a:p>
            <a:pPr marL="756285" marR="128270" indent="-287020">
              <a:lnSpc>
                <a:spcPct val="100000"/>
              </a:lnSpc>
              <a:spcBef>
                <a:spcPts val="480"/>
              </a:spcBef>
              <a:tabLst>
                <a:tab pos="756285" algn="l"/>
              </a:tabLst>
            </a:pPr>
            <a:r>
              <a:rPr sz="1400" spc="265" dirty="0">
                <a:solidFill>
                  <a:srgbClr val="F0A12D"/>
                </a:solidFill>
                <a:latin typeface="Arial"/>
                <a:cs typeface="Arial"/>
              </a:rPr>
              <a:t>	</a:t>
            </a:r>
            <a:r>
              <a:rPr sz="2000" spc="-40" dirty="0">
                <a:solidFill>
                  <a:srgbClr val="4E3A2F"/>
                </a:solidFill>
                <a:latin typeface="Georgia"/>
                <a:cs typeface="Georgia"/>
              </a:rPr>
              <a:t>Data </a:t>
            </a:r>
            <a:r>
              <a:rPr sz="2000" spc="-65" dirty="0">
                <a:solidFill>
                  <a:srgbClr val="4E3A2F"/>
                </a:solidFill>
                <a:latin typeface="Georgia"/>
                <a:cs typeface="Georgia"/>
              </a:rPr>
              <a:t>Description </a:t>
            </a:r>
            <a:r>
              <a:rPr sz="2000" spc="-35" dirty="0">
                <a:solidFill>
                  <a:srgbClr val="4E3A2F"/>
                </a:solidFill>
                <a:latin typeface="Georgia"/>
                <a:cs typeface="Georgia"/>
              </a:rPr>
              <a:t>Language </a:t>
            </a:r>
            <a:r>
              <a:rPr sz="2000" spc="-70" dirty="0">
                <a:solidFill>
                  <a:srgbClr val="4E3A2F"/>
                </a:solidFill>
                <a:latin typeface="Georgia"/>
                <a:cs typeface="Georgia"/>
              </a:rPr>
              <a:t>compiler </a:t>
            </a:r>
            <a:r>
              <a:rPr sz="2000" spc="5" dirty="0">
                <a:solidFill>
                  <a:srgbClr val="4E3A2F"/>
                </a:solidFill>
                <a:latin typeface="Georgia"/>
                <a:cs typeface="Georgia"/>
              </a:rPr>
              <a:t>processes </a:t>
            </a:r>
            <a:r>
              <a:rPr sz="2000" dirty="0">
                <a:solidFill>
                  <a:srgbClr val="4E3A2F"/>
                </a:solidFill>
                <a:latin typeface="Georgia"/>
                <a:cs typeface="Georgia"/>
              </a:rPr>
              <a:t>schema </a:t>
            </a:r>
            <a:r>
              <a:rPr sz="2000" spc="-60" dirty="0">
                <a:solidFill>
                  <a:srgbClr val="4E3A2F"/>
                </a:solidFill>
                <a:latin typeface="Georgia"/>
                <a:cs typeface="Georgia"/>
              </a:rPr>
              <a:t>definitions  </a:t>
            </a:r>
            <a:r>
              <a:rPr sz="2000" spc="-25" dirty="0">
                <a:solidFill>
                  <a:srgbClr val="4E3A2F"/>
                </a:solidFill>
                <a:latin typeface="Georgia"/>
                <a:cs typeface="Georgia"/>
              </a:rPr>
              <a:t>specified </a:t>
            </a:r>
            <a:r>
              <a:rPr sz="2000" spc="-110" dirty="0">
                <a:solidFill>
                  <a:srgbClr val="4E3A2F"/>
                </a:solidFill>
                <a:latin typeface="Georgia"/>
                <a:cs typeface="Georgia"/>
              </a:rPr>
              <a:t>in </a:t>
            </a:r>
            <a:r>
              <a:rPr sz="2000" spc="-25" dirty="0">
                <a:solidFill>
                  <a:srgbClr val="4E3A2F"/>
                </a:solidFill>
                <a:latin typeface="Georgia"/>
                <a:cs typeface="Georgia"/>
              </a:rPr>
              <a:t>the</a:t>
            </a:r>
            <a:r>
              <a:rPr sz="2000" spc="-275" dirty="0">
                <a:solidFill>
                  <a:srgbClr val="4E3A2F"/>
                </a:solidFill>
                <a:latin typeface="Georgia"/>
                <a:cs typeface="Georgia"/>
              </a:rPr>
              <a:t> </a:t>
            </a:r>
            <a:r>
              <a:rPr sz="2000" spc="-165" dirty="0">
                <a:solidFill>
                  <a:srgbClr val="4E3A2F"/>
                </a:solidFill>
                <a:latin typeface="Georgia"/>
                <a:cs typeface="Georgia"/>
              </a:rPr>
              <a:t>DDL.</a:t>
            </a:r>
            <a:endParaRPr sz="2000">
              <a:latin typeface="Georgia"/>
              <a:cs typeface="Georgia"/>
            </a:endParaRPr>
          </a:p>
          <a:p>
            <a:pPr marL="756285" marR="5080" indent="-287020">
              <a:lnSpc>
                <a:spcPct val="100000"/>
              </a:lnSpc>
              <a:spcBef>
                <a:spcPts val="480"/>
              </a:spcBef>
              <a:tabLst>
                <a:tab pos="756285" algn="l"/>
              </a:tabLst>
            </a:pPr>
            <a:r>
              <a:rPr sz="1400" spc="265" dirty="0">
                <a:solidFill>
                  <a:srgbClr val="F0A12D"/>
                </a:solidFill>
                <a:latin typeface="Arial"/>
                <a:cs typeface="Arial"/>
              </a:rPr>
              <a:t>	</a:t>
            </a:r>
            <a:r>
              <a:rPr sz="2000" spc="-175" dirty="0">
                <a:solidFill>
                  <a:srgbClr val="4E3A2F"/>
                </a:solidFill>
                <a:latin typeface="Georgia"/>
                <a:cs typeface="Georgia"/>
              </a:rPr>
              <a:t>It </a:t>
            </a:r>
            <a:r>
              <a:rPr sz="2000" spc="-35" dirty="0">
                <a:solidFill>
                  <a:srgbClr val="4E3A2F"/>
                </a:solidFill>
                <a:latin typeface="Georgia"/>
                <a:cs typeface="Georgia"/>
              </a:rPr>
              <a:t>includes </a:t>
            </a:r>
            <a:r>
              <a:rPr sz="2000" spc="-20" dirty="0">
                <a:solidFill>
                  <a:srgbClr val="4E3A2F"/>
                </a:solidFill>
                <a:latin typeface="Georgia"/>
                <a:cs typeface="Georgia"/>
              </a:rPr>
              <a:t>metadata </a:t>
            </a:r>
            <a:r>
              <a:rPr sz="2000" spc="-85" dirty="0">
                <a:solidFill>
                  <a:srgbClr val="4E3A2F"/>
                </a:solidFill>
                <a:latin typeface="Georgia"/>
                <a:cs typeface="Georgia"/>
              </a:rPr>
              <a:t>information </a:t>
            </a:r>
            <a:r>
              <a:rPr sz="2000" spc="-15" dirty="0">
                <a:solidFill>
                  <a:srgbClr val="4E3A2F"/>
                </a:solidFill>
                <a:latin typeface="Georgia"/>
                <a:cs typeface="Georgia"/>
              </a:rPr>
              <a:t>such </a:t>
            </a:r>
            <a:r>
              <a:rPr sz="2000" spc="60" dirty="0">
                <a:solidFill>
                  <a:srgbClr val="4E3A2F"/>
                </a:solidFill>
                <a:latin typeface="Georgia"/>
                <a:cs typeface="Georgia"/>
              </a:rPr>
              <a:t>as </a:t>
            </a:r>
            <a:r>
              <a:rPr sz="2000" spc="-25" dirty="0">
                <a:solidFill>
                  <a:srgbClr val="4E3A2F"/>
                </a:solidFill>
                <a:latin typeface="Georgia"/>
                <a:cs typeface="Georgia"/>
              </a:rPr>
              <a:t>the </a:t>
            </a:r>
            <a:r>
              <a:rPr sz="2000" spc="-20" dirty="0">
                <a:solidFill>
                  <a:srgbClr val="4E3A2F"/>
                </a:solidFill>
                <a:latin typeface="Georgia"/>
                <a:cs typeface="Georgia"/>
              </a:rPr>
              <a:t>name </a:t>
            </a:r>
            <a:r>
              <a:rPr sz="2000" spc="-40" dirty="0">
                <a:solidFill>
                  <a:srgbClr val="4E3A2F"/>
                </a:solidFill>
                <a:latin typeface="Georgia"/>
                <a:cs typeface="Georgia"/>
              </a:rPr>
              <a:t>of </a:t>
            </a:r>
            <a:r>
              <a:rPr sz="2000" spc="-25" dirty="0">
                <a:solidFill>
                  <a:srgbClr val="4E3A2F"/>
                </a:solidFill>
                <a:latin typeface="Georgia"/>
                <a:cs typeface="Georgia"/>
              </a:rPr>
              <a:t>the </a:t>
            </a:r>
            <a:r>
              <a:rPr sz="2000" spc="-30" dirty="0">
                <a:solidFill>
                  <a:srgbClr val="4E3A2F"/>
                </a:solidFill>
                <a:latin typeface="Georgia"/>
                <a:cs typeface="Georgia"/>
              </a:rPr>
              <a:t>files, </a:t>
            </a:r>
            <a:r>
              <a:rPr sz="2000" spc="-10" dirty="0">
                <a:solidFill>
                  <a:srgbClr val="4E3A2F"/>
                </a:solidFill>
                <a:latin typeface="Georgia"/>
                <a:cs typeface="Georgia"/>
              </a:rPr>
              <a:t>data  </a:t>
            </a:r>
            <a:r>
              <a:rPr sz="2000" spc="-45" dirty="0">
                <a:solidFill>
                  <a:srgbClr val="4E3A2F"/>
                </a:solidFill>
                <a:latin typeface="Georgia"/>
                <a:cs typeface="Georgia"/>
              </a:rPr>
              <a:t>items, </a:t>
            </a:r>
            <a:r>
              <a:rPr sz="2000" spc="-20" dirty="0">
                <a:solidFill>
                  <a:srgbClr val="4E3A2F"/>
                </a:solidFill>
                <a:latin typeface="Georgia"/>
                <a:cs typeface="Georgia"/>
              </a:rPr>
              <a:t>storage </a:t>
            </a:r>
            <a:r>
              <a:rPr sz="2000" spc="-25" dirty="0">
                <a:solidFill>
                  <a:srgbClr val="4E3A2F"/>
                </a:solidFill>
                <a:latin typeface="Georgia"/>
                <a:cs typeface="Georgia"/>
              </a:rPr>
              <a:t>details </a:t>
            </a:r>
            <a:r>
              <a:rPr sz="2000" spc="-40" dirty="0">
                <a:solidFill>
                  <a:srgbClr val="4E3A2F"/>
                </a:solidFill>
                <a:latin typeface="Georgia"/>
                <a:cs typeface="Georgia"/>
              </a:rPr>
              <a:t>of </a:t>
            </a:r>
            <a:r>
              <a:rPr sz="2000" spc="20" dirty="0">
                <a:solidFill>
                  <a:srgbClr val="4E3A2F"/>
                </a:solidFill>
                <a:latin typeface="Georgia"/>
                <a:cs typeface="Georgia"/>
              </a:rPr>
              <a:t>each </a:t>
            </a:r>
            <a:r>
              <a:rPr sz="2000" spc="-45" dirty="0">
                <a:solidFill>
                  <a:srgbClr val="4E3A2F"/>
                </a:solidFill>
                <a:latin typeface="Georgia"/>
                <a:cs typeface="Georgia"/>
              </a:rPr>
              <a:t>file, </a:t>
            </a:r>
            <a:r>
              <a:rPr sz="2000" spc="-65" dirty="0">
                <a:solidFill>
                  <a:srgbClr val="4E3A2F"/>
                </a:solidFill>
                <a:latin typeface="Georgia"/>
                <a:cs typeface="Georgia"/>
              </a:rPr>
              <a:t>mapping </a:t>
            </a:r>
            <a:r>
              <a:rPr sz="2000" spc="-85" dirty="0">
                <a:solidFill>
                  <a:srgbClr val="4E3A2F"/>
                </a:solidFill>
                <a:latin typeface="Georgia"/>
                <a:cs typeface="Georgia"/>
              </a:rPr>
              <a:t>information </a:t>
            </a:r>
            <a:r>
              <a:rPr sz="2000" spc="-35" dirty="0">
                <a:solidFill>
                  <a:srgbClr val="4E3A2F"/>
                </a:solidFill>
                <a:latin typeface="Georgia"/>
                <a:cs typeface="Georgia"/>
              </a:rPr>
              <a:t>and  </a:t>
            </a:r>
            <a:r>
              <a:rPr sz="2000" spc="-40" dirty="0">
                <a:solidFill>
                  <a:srgbClr val="4E3A2F"/>
                </a:solidFill>
                <a:latin typeface="Georgia"/>
                <a:cs typeface="Georgia"/>
              </a:rPr>
              <a:t>constraints</a:t>
            </a:r>
            <a:r>
              <a:rPr sz="2000" spc="-20" dirty="0">
                <a:solidFill>
                  <a:srgbClr val="4E3A2F"/>
                </a:solidFill>
                <a:latin typeface="Georgia"/>
                <a:cs typeface="Georgia"/>
              </a:rPr>
              <a:t> </a:t>
            </a:r>
            <a:r>
              <a:rPr sz="2000" spc="-5" dirty="0">
                <a:solidFill>
                  <a:srgbClr val="4E3A2F"/>
                </a:solidFill>
                <a:latin typeface="Georgia"/>
                <a:cs typeface="Georgia"/>
              </a:rPr>
              <a:t>etc.</a:t>
            </a:r>
            <a:endParaRPr sz="2000">
              <a:latin typeface="Georgia"/>
              <a:cs typeface="Georgi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25394"/>
            <a:ext cx="8524240" cy="6123940"/>
          </a:xfrm>
          <a:prstGeom prst="rect">
            <a:avLst/>
          </a:prstGeom>
        </p:spPr>
        <p:txBody>
          <a:bodyPr vert="horz" wrap="square" lIns="0" tIns="13335" rIns="0" bIns="0" rtlCol="0">
            <a:spAutoFit/>
          </a:bodyPr>
          <a:lstStyle/>
          <a:p>
            <a:pPr marL="12700">
              <a:lnSpc>
                <a:spcPct val="100000"/>
              </a:lnSpc>
              <a:spcBef>
                <a:spcPts val="105"/>
              </a:spcBef>
            </a:pPr>
            <a:r>
              <a:rPr sz="2000" spc="-215" dirty="0">
                <a:solidFill>
                  <a:srgbClr val="FF0000"/>
                </a:solidFill>
                <a:latin typeface="Georgia"/>
                <a:cs typeface="Georgia"/>
              </a:rPr>
              <a:t>DML </a:t>
            </a:r>
            <a:r>
              <a:rPr sz="2000" spc="-90" dirty="0">
                <a:solidFill>
                  <a:srgbClr val="FF0000"/>
                </a:solidFill>
                <a:latin typeface="Georgia"/>
                <a:cs typeface="Georgia"/>
              </a:rPr>
              <a:t>Compiler </a:t>
            </a:r>
            <a:r>
              <a:rPr sz="2000" spc="-35" dirty="0">
                <a:solidFill>
                  <a:srgbClr val="FF0000"/>
                </a:solidFill>
                <a:latin typeface="Georgia"/>
                <a:cs typeface="Georgia"/>
              </a:rPr>
              <a:t>and </a:t>
            </a:r>
            <a:r>
              <a:rPr sz="2000" spc="-90" dirty="0">
                <a:solidFill>
                  <a:srgbClr val="FF0000"/>
                </a:solidFill>
                <a:latin typeface="Georgia"/>
                <a:cs typeface="Georgia"/>
              </a:rPr>
              <a:t>Query</a:t>
            </a:r>
            <a:r>
              <a:rPr sz="2000" dirty="0">
                <a:solidFill>
                  <a:srgbClr val="FF0000"/>
                </a:solidFill>
                <a:latin typeface="Georgia"/>
                <a:cs typeface="Georgia"/>
              </a:rPr>
              <a:t> </a:t>
            </a:r>
            <a:r>
              <a:rPr sz="2000" spc="-85" dirty="0">
                <a:solidFill>
                  <a:srgbClr val="FF0000"/>
                </a:solidFill>
                <a:latin typeface="Georgia"/>
                <a:cs typeface="Georgia"/>
              </a:rPr>
              <a:t>optimizer:</a:t>
            </a:r>
            <a:endParaRPr sz="2000">
              <a:latin typeface="Georgia"/>
              <a:cs typeface="Georgia"/>
            </a:endParaRPr>
          </a:p>
          <a:p>
            <a:pPr marL="88900" marR="264160">
              <a:lnSpc>
                <a:spcPct val="100000"/>
              </a:lnSpc>
            </a:pPr>
            <a:r>
              <a:rPr sz="2000" spc="-90" dirty="0">
                <a:latin typeface="Georgia"/>
                <a:cs typeface="Georgia"/>
              </a:rPr>
              <a:t>The </a:t>
            </a:r>
            <a:r>
              <a:rPr sz="2000" spc="-215" dirty="0">
                <a:latin typeface="Georgia"/>
                <a:cs typeface="Georgia"/>
              </a:rPr>
              <a:t>DML </a:t>
            </a:r>
            <a:r>
              <a:rPr sz="2000" spc="-40" dirty="0">
                <a:latin typeface="Georgia"/>
                <a:cs typeface="Georgia"/>
              </a:rPr>
              <a:t>commands </a:t>
            </a:r>
            <a:r>
              <a:rPr sz="2000" spc="-15" dirty="0">
                <a:latin typeface="Georgia"/>
                <a:cs typeface="Georgia"/>
              </a:rPr>
              <a:t>such </a:t>
            </a:r>
            <a:r>
              <a:rPr sz="2000" spc="60" dirty="0">
                <a:latin typeface="Georgia"/>
                <a:cs typeface="Georgia"/>
              </a:rPr>
              <a:t>as </a:t>
            </a:r>
            <a:r>
              <a:rPr sz="2000" spc="-40" dirty="0">
                <a:latin typeface="Georgia"/>
                <a:cs typeface="Georgia"/>
              </a:rPr>
              <a:t>insert, </a:t>
            </a:r>
            <a:r>
              <a:rPr sz="2000" spc="-30" dirty="0">
                <a:latin typeface="Georgia"/>
                <a:cs typeface="Georgia"/>
              </a:rPr>
              <a:t>update, </a:t>
            </a:r>
            <a:r>
              <a:rPr sz="2000" spc="-20" dirty="0">
                <a:latin typeface="Georgia"/>
                <a:cs typeface="Georgia"/>
              </a:rPr>
              <a:t>delete, </a:t>
            </a:r>
            <a:r>
              <a:rPr sz="2000" spc="-60" dirty="0">
                <a:latin typeface="Georgia"/>
                <a:cs typeface="Georgia"/>
              </a:rPr>
              <a:t>retrieve </a:t>
            </a:r>
            <a:r>
              <a:rPr sz="2000" spc="-105" dirty="0">
                <a:latin typeface="Georgia"/>
                <a:cs typeface="Georgia"/>
              </a:rPr>
              <a:t>from </a:t>
            </a:r>
            <a:r>
              <a:rPr sz="2000" spc="-25" dirty="0">
                <a:latin typeface="Georgia"/>
                <a:cs typeface="Georgia"/>
              </a:rPr>
              <a:t>the  </a:t>
            </a:r>
            <a:r>
              <a:rPr sz="2000" spc="-55" dirty="0">
                <a:latin typeface="Georgia"/>
                <a:cs typeface="Georgia"/>
              </a:rPr>
              <a:t>application </a:t>
            </a:r>
            <a:r>
              <a:rPr sz="2000" spc="-80" dirty="0">
                <a:latin typeface="Georgia"/>
                <a:cs typeface="Georgia"/>
              </a:rPr>
              <a:t>program </a:t>
            </a:r>
            <a:r>
              <a:rPr sz="2000" spc="-10" dirty="0">
                <a:latin typeface="Georgia"/>
                <a:cs typeface="Georgia"/>
              </a:rPr>
              <a:t>are </a:t>
            </a:r>
            <a:r>
              <a:rPr sz="2000" spc="-5" dirty="0">
                <a:latin typeface="Georgia"/>
                <a:cs typeface="Georgia"/>
              </a:rPr>
              <a:t>sent </a:t>
            </a:r>
            <a:r>
              <a:rPr sz="2000" spc="-75" dirty="0">
                <a:latin typeface="Georgia"/>
                <a:cs typeface="Georgia"/>
              </a:rPr>
              <a:t>to </a:t>
            </a:r>
            <a:r>
              <a:rPr sz="2000" spc="-25" dirty="0">
                <a:latin typeface="Georgia"/>
                <a:cs typeface="Georgia"/>
              </a:rPr>
              <a:t>the </a:t>
            </a:r>
            <a:r>
              <a:rPr sz="2000" spc="-215" dirty="0">
                <a:latin typeface="Georgia"/>
                <a:cs typeface="Georgia"/>
              </a:rPr>
              <a:t>DML </a:t>
            </a:r>
            <a:r>
              <a:rPr sz="2000" spc="-70" dirty="0">
                <a:latin typeface="Georgia"/>
                <a:cs typeface="Georgia"/>
              </a:rPr>
              <a:t>compiler </a:t>
            </a:r>
            <a:r>
              <a:rPr sz="2000" spc="-95" dirty="0">
                <a:latin typeface="Georgia"/>
                <a:cs typeface="Georgia"/>
              </a:rPr>
              <a:t>for </a:t>
            </a:r>
            <a:r>
              <a:rPr sz="2000" spc="-70" dirty="0">
                <a:latin typeface="Georgia"/>
                <a:cs typeface="Georgia"/>
              </a:rPr>
              <a:t>compilation </a:t>
            </a:r>
            <a:r>
              <a:rPr sz="2000" spc="-90" dirty="0">
                <a:latin typeface="Georgia"/>
                <a:cs typeface="Georgia"/>
              </a:rPr>
              <a:t>into </a:t>
            </a:r>
            <a:r>
              <a:rPr sz="2000" spc="-30" dirty="0">
                <a:latin typeface="Georgia"/>
                <a:cs typeface="Georgia"/>
              </a:rPr>
              <a:t>object  </a:t>
            </a:r>
            <a:r>
              <a:rPr sz="2000" dirty="0">
                <a:latin typeface="Georgia"/>
                <a:cs typeface="Georgia"/>
              </a:rPr>
              <a:t>code </a:t>
            </a:r>
            <a:r>
              <a:rPr sz="2000" spc="-95" dirty="0">
                <a:latin typeface="Georgia"/>
                <a:cs typeface="Georgia"/>
              </a:rPr>
              <a:t>for </a:t>
            </a:r>
            <a:r>
              <a:rPr sz="2000" spc="15" dirty="0">
                <a:latin typeface="Georgia"/>
                <a:cs typeface="Georgia"/>
              </a:rPr>
              <a:t>database</a:t>
            </a:r>
            <a:r>
              <a:rPr sz="2000" spc="25" dirty="0">
                <a:latin typeface="Georgia"/>
                <a:cs typeface="Georgia"/>
              </a:rPr>
              <a:t> </a:t>
            </a:r>
            <a:r>
              <a:rPr sz="2000" spc="40" dirty="0">
                <a:latin typeface="Georgia"/>
                <a:cs typeface="Georgia"/>
              </a:rPr>
              <a:t>access.</a:t>
            </a:r>
            <a:endParaRPr sz="2000">
              <a:latin typeface="Georgia"/>
              <a:cs typeface="Georgia"/>
            </a:endParaRPr>
          </a:p>
          <a:p>
            <a:pPr marL="88900" marR="447675">
              <a:lnSpc>
                <a:spcPct val="100000"/>
              </a:lnSpc>
            </a:pPr>
            <a:r>
              <a:rPr sz="2000" spc="-90" dirty="0">
                <a:latin typeface="Georgia"/>
                <a:cs typeface="Georgia"/>
              </a:rPr>
              <a:t>The </a:t>
            </a:r>
            <a:r>
              <a:rPr sz="2000" spc="-30" dirty="0">
                <a:latin typeface="Georgia"/>
                <a:cs typeface="Georgia"/>
              </a:rPr>
              <a:t>object </a:t>
            </a:r>
            <a:r>
              <a:rPr sz="2000" dirty="0">
                <a:latin typeface="Georgia"/>
                <a:cs typeface="Georgia"/>
              </a:rPr>
              <a:t>code </a:t>
            </a:r>
            <a:r>
              <a:rPr sz="2000" spc="-30" dirty="0">
                <a:latin typeface="Georgia"/>
                <a:cs typeface="Georgia"/>
              </a:rPr>
              <a:t>is </a:t>
            </a:r>
            <a:r>
              <a:rPr sz="2000" spc="-45" dirty="0">
                <a:latin typeface="Georgia"/>
                <a:cs typeface="Georgia"/>
              </a:rPr>
              <a:t>then </a:t>
            </a:r>
            <a:r>
              <a:rPr sz="2000" spc="-70" dirty="0">
                <a:latin typeface="Georgia"/>
                <a:cs typeface="Georgia"/>
              </a:rPr>
              <a:t>optimized </a:t>
            </a:r>
            <a:r>
              <a:rPr sz="2000" spc="-110" dirty="0">
                <a:latin typeface="Georgia"/>
                <a:cs typeface="Georgia"/>
              </a:rPr>
              <a:t>in </a:t>
            </a:r>
            <a:r>
              <a:rPr sz="2000" spc="-25" dirty="0">
                <a:latin typeface="Georgia"/>
                <a:cs typeface="Georgia"/>
              </a:rPr>
              <a:t>the </a:t>
            </a:r>
            <a:r>
              <a:rPr sz="2000" spc="10" dirty="0">
                <a:latin typeface="Georgia"/>
                <a:cs typeface="Georgia"/>
              </a:rPr>
              <a:t>best </a:t>
            </a:r>
            <a:r>
              <a:rPr sz="2000" spc="-100" dirty="0">
                <a:latin typeface="Georgia"/>
                <a:cs typeface="Georgia"/>
              </a:rPr>
              <a:t>way </a:t>
            </a:r>
            <a:r>
              <a:rPr sz="2000" spc="-75" dirty="0">
                <a:latin typeface="Georgia"/>
                <a:cs typeface="Georgia"/>
              </a:rPr>
              <a:t>to </a:t>
            </a:r>
            <a:r>
              <a:rPr sz="2000" spc="-20" dirty="0">
                <a:latin typeface="Georgia"/>
                <a:cs typeface="Georgia"/>
              </a:rPr>
              <a:t>execute </a:t>
            </a:r>
            <a:r>
              <a:rPr sz="2000" spc="50" dirty="0">
                <a:latin typeface="Georgia"/>
                <a:cs typeface="Georgia"/>
              </a:rPr>
              <a:t>a </a:t>
            </a:r>
            <a:r>
              <a:rPr sz="2000" spc="-60" dirty="0">
                <a:latin typeface="Georgia"/>
                <a:cs typeface="Georgia"/>
              </a:rPr>
              <a:t>query </a:t>
            </a:r>
            <a:r>
              <a:rPr sz="2000" spc="-114" dirty="0">
                <a:latin typeface="Georgia"/>
                <a:cs typeface="Georgia"/>
              </a:rPr>
              <a:t>by </a:t>
            </a:r>
            <a:r>
              <a:rPr sz="2000" spc="-25" dirty="0">
                <a:latin typeface="Georgia"/>
                <a:cs typeface="Georgia"/>
              </a:rPr>
              <a:t>the  </a:t>
            </a:r>
            <a:r>
              <a:rPr sz="2000" spc="-60" dirty="0">
                <a:latin typeface="Georgia"/>
                <a:cs typeface="Georgia"/>
              </a:rPr>
              <a:t>query </a:t>
            </a:r>
            <a:r>
              <a:rPr sz="2000" spc="-80" dirty="0">
                <a:latin typeface="Georgia"/>
                <a:cs typeface="Georgia"/>
              </a:rPr>
              <a:t>optimizer </a:t>
            </a:r>
            <a:r>
              <a:rPr sz="2000" spc="-35" dirty="0">
                <a:latin typeface="Georgia"/>
                <a:cs typeface="Georgia"/>
              </a:rPr>
              <a:t>and </a:t>
            </a:r>
            <a:r>
              <a:rPr sz="2000" spc="-45" dirty="0">
                <a:latin typeface="Georgia"/>
                <a:cs typeface="Georgia"/>
              </a:rPr>
              <a:t>then </a:t>
            </a:r>
            <a:r>
              <a:rPr sz="2000" spc="-5" dirty="0">
                <a:latin typeface="Georgia"/>
                <a:cs typeface="Georgia"/>
              </a:rPr>
              <a:t>send </a:t>
            </a:r>
            <a:r>
              <a:rPr sz="2000" spc="-75" dirty="0">
                <a:latin typeface="Georgia"/>
                <a:cs typeface="Georgia"/>
              </a:rPr>
              <a:t>to </a:t>
            </a:r>
            <a:r>
              <a:rPr sz="2000" spc="-25" dirty="0">
                <a:latin typeface="Georgia"/>
                <a:cs typeface="Georgia"/>
              </a:rPr>
              <a:t>the </a:t>
            </a:r>
            <a:r>
              <a:rPr sz="2000" spc="-10" dirty="0">
                <a:latin typeface="Georgia"/>
                <a:cs typeface="Georgia"/>
              </a:rPr>
              <a:t>data</a:t>
            </a:r>
            <a:r>
              <a:rPr sz="2000" spc="200" dirty="0">
                <a:latin typeface="Georgia"/>
                <a:cs typeface="Georgia"/>
              </a:rPr>
              <a:t> </a:t>
            </a:r>
            <a:r>
              <a:rPr sz="2000" spc="-50" dirty="0">
                <a:latin typeface="Georgia"/>
                <a:cs typeface="Georgia"/>
              </a:rPr>
              <a:t>manager.</a:t>
            </a:r>
            <a:endParaRPr sz="2000">
              <a:latin typeface="Georgia"/>
              <a:cs typeface="Georgia"/>
            </a:endParaRPr>
          </a:p>
          <a:p>
            <a:pPr marL="13970">
              <a:lnSpc>
                <a:spcPct val="100000"/>
              </a:lnSpc>
              <a:spcBef>
                <a:spcPts val="5"/>
              </a:spcBef>
            </a:pPr>
            <a:r>
              <a:rPr sz="2000" spc="-45" dirty="0">
                <a:solidFill>
                  <a:srgbClr val="FF0000"/>
                </a:solidFill>
                <a:latin typeface="Georgia"/>
                <a:cs typeface="Georgia"/>
              </a:rPr>
              <a:t>Data</a:t>
            </a:r>
            <a:r>
              <a:rPr sz="2000" spc="-25" dirty="0">
                <a:solidFill>
                  <a:srgbClr val="FF0000"/>
                </a:solidFill>
                <a:latin typeface="Georgia"/>
                <a:cs typeface="Georgia"/>
              </a:rPr>
              <a:t> </a:t>
            </a:r>
            <a:r>
              <a:rPr sz="2000" spc="-60" dirty="0">
                <a:solidFill>
                  <a:srgbClr val="FF0000"/>
                </a:solidFill>
                <a:latin typeface="Georgia"/>
                <a:cs typeface="Georgia"/>
              </a:rPr>
              <a:t>Manager:</a:t>
            </a:r>
            <a:endParaRPr sz="2000">
              <a:latin typeface="Georgia"/>
              <a:cs typeface="Georgia"/>
            </a:endParaRPr>
          </a:p>
          <a:p>
            <a:pPr marL="88900" marR="59055">
              <a:lnSpc>
                <a:spcPct val="100000"/>
              </a:lnSpc>
            </a:pPr>
            <a:r>
              <a:rPr sz="2000" spc="-90" dirty="0">
                <a:latin typeface="Georgia"/>
                <a:cs typeface="Georgia"/>
              </a:rPr>
              <a:t>The </a:t>
            </a:r>
            <a:r>
              <a:rPr sz="2000" spc="-40" dirty="0">
                <a:latin typeface="Georgia"/>
                <a:cs typeface="Georgia"/>
              </a:rPr>
              <a:t>Data </a:t>
            </a:r>
            <a:r>
              <a:rPr sz="2000" spc="-50" dirty="0">
                <a:latin typeface="Georgia"/>
                <a:cs typeface="Georgia"/>
              </a:rPr>
              <a:t>Manager </a:t>
            </a:r>
            <a:r>
              <a:rPr sz="2000" spc="-30" dirty="0">
                <a:latin typeface="Georgia"/>
                <a:cs typeface="Georgia"/>
              </a:rPr>
              <a:t>is </a:t>
            </a:r>
            <a:r>
              <a:rPr sz="2000" spc="-25" dirty="0">
                <a:latin typeface="Georgia"/>
                <a:cs typeface="Georgia"/>
              </a:rPr>
              <a:t>the </a:t>
            </a:r>
            <a:r>
              <a:rPr sz="2000" spc="-40" dirty="0">
                <a:latin typeface="Georgia"/>
                <a:cs typeface="Georgia"/>
              </a:rPr>
              <a:t>central </a:t>
            </a:r>
            <a:r>
              <a:rPr sz="2000" spc="-30" dirty="0">
                <a:latin typeface="Georgia"/>
                <a:cs typeface="Georgia"/>
              </a:rPr>
              <a:t>software </a:t>
            </a:r>
            <a:r>
              <a:rPr sz="2000" spc="-55" dirty="0">
                <a:latin typeface="Georgia"/>
                <a:cs typeface="Georgia"/>
              </a:rPr>
              <a:t>component </a:t>
            </a:r>
            <a:r>
              <a:rPr sz="2000" spc="-40" dirty="0">
                <a:latin typeface="Georgia"/>
                <a:cs typeface="Georgia"/>
              </a:rPr>
              <a:t>of </a:t>
            </a:r>
            <a:r>
              <a:rPr sz="2000" spc="-25" dirty="0">
                <a:latin typeface="Georgia"/>
                <a:cs typeface="Georgia"/>
              </a:rPr>
              <a:t>the </a:t>
            </a:r>
            <a:r>
              <a:rPr sz="2000" spc="-125" dirty="0">
                <a:latin typeface="Georgia"/>
                <a:cs typeface="Georgia"/>
              </a:rPr>
              <a:t>DBMS </a:t>
            </a:r>
            <a:r>
              <a:rPr sz="2000" spc="-10" dirty="0">
                <a:latin typeface="Georgia"/>
                <a:cs typeface="Georgia"/>
              </a:rPr>
              <a:t>also </a:t>
            </a:r>
            <a:r>
              <a:rPr sz="2000" spc="-60" dirty="0">
                <a:latin typeface="Georgia"/>
                <a:cs typeface="Georgia"/>
              </a:rPr>
              <a:t>knows  </a:t>
            </a:r>
            <a:r>
              <a:rPr sz="2000" spc="60" dirty="0">
                <a:latin typeface="Georgia"/>
                <a:cs typeface="Georgia"/>
              </a:rPr>
              <a:t>as </a:t>
            </a:r>
            <a:r>
              <a:rPr sz="2000" dirty="0">
                <a:latin typeface="Georgia"/>
                <a:cs typeface="Georgia"/>
              </a:rPr>
              <a:t>Database </a:t>
            </a:r>
            <a:r>
              <a:rPr sz="2000" spc="-95" dirty="0">
                <a:latin typeface="Georgia"/>
                <a:cs typeface="Georgia"/>
              </a:rPr>
              <a:t>Control</a:t>
            </a:r>
            <a:r>
              <a:rPr sz="2000" spc="-114" dirty="0">
                <a:latin typeface="Georgia"/>
                <a:cs typeface="Georgia"/>
              </a:rPr>
              <a:t> </a:t>
            </a:r>
            <a:r>
              <a:rPr sz="2000" spc="-45" dirty="0">
                <a:latin typeface="Georgia"/>
                <a:cs typeface="Georgia"/>
              </a:rPr>
              <a:t>System.</a:t>
            </a:r>
            <a:endParaRPr sz="2000">
              <a:latin typeface="Georgia"/>
              <a:cs typeface="Georgia"/>
            </a:endParaRPr>
          </a:p>
          <a:p>
            <a:pPr marL="88900">
              <a:lnSpc>
                <a:spcPct val="100000"/>
              </a:lnSpc>
            </a:pPr>
            <a:r>
              <a:rPr sz="2000" spc="-90" dirty="0">
                <a:latin typeface="Georgia"/>
                <a:cs typeface="Georgia"/>
              </a:rPr>
              <a:t>The </a:t>
            </a:r>
            <a:r>
              <a:rPr sz="2000" spc="-100" dirty="0">
                <a:latin typeface="Georgia"/>
                <a:cs typeface="Georgia"/>
              </a:rPr>
              <a:t>Main </a:t>
            </a:r>
            <a:r>
              <a:rPr sz="2000" spc="-75" dirty="0">
                <a:latin typeface="Georgia"/>
                <a:cs typeface="Georgia"/>
              </a:rPr>
              <a:t>Functions </a:t>
            </a:r>
            <a:r>
              <a:rPr sz="2000" spc="-135" dirty="0">
                <a:latin typeface="Georgia"/>
                <a:cs typeface="Georgia"/>
              </a:rPr>
              <a:t>Of </a:t>
            </a:r>
            <a:r>
              <a:rPr sz="2000" spc="-40" dirty="0">
                <a:latin typeface="Georgia"/>
                <a:cs typeface="Georgia"/>
              </a:rPr>
              <a:t>Data </a:t>
            </a:r>
            <a:r>
              <a:rPr sz="2000" spc="-50" dirty="0">
                <a:latin typeface="Georgia"/>
                <a:cs typeface="Georgia"/>
              </a:rPr>
              <a:t>Manager</a:t>
            </a:r>
            <a:r>
              <a:rPr sz="2000" spc="15" dirty="0">
                <a:latin typeface="Georgia"/>
                <a:cs typeface="Georgia"/>
              </a:rPr>
              <a:t> </a:t>
            </a:r>
            <a:r>
              <a:rPr sz="2000" spc="-114" dirty="0">
                <a:latin typeface="Georgia"/>
                <a:cs typeface="Georgia"/>
              </a:rPr>
              <a:t>Are:</a:t>
            </a:r>
            <a:endParaRPr sz="2000">
              <a:latin typeface="Georgia"/>
              <a:cs typeface="Georgia"/>
            </a:endParaRPr>
          </a:p>
          <a:p>
            <a:pPr marL="88900" marR="24765">
              <a:lnSpc>
                <a:spcPct val="100000"/>
              </a:lnSpc>
            </a:pPr>
            <a:r>
              <a:rPr sz="2000" spc="-75" dirty="0">
                <a:latin typeface="Georgia"/>
                <a:cs typeface="Georgia"/>
              </a:rPr>
              <a:t>Convert </a:t>
            </a:r>
            <a:r>
              <a:rPr sz="2000" spc="-40" dirty="0">
                <a:latin typeface="Georgia"/>
                <a:cs typeface="Georgia"/>
              </a:rPr>
              <a:t>operations </a:t>
            </a:r>
            <a:r>
              <a:rPr sz="2000" spc="-110" dirty="0">
                <a:latin typeface="Georgia"/>
                <a:cs typeface="Georgia"/>
              </a:rPr>
              <a:t>in </a:t>
            </a:r>
            <a:r>
              <a:rPr sz="2000" spc="-15" dirty="0">
                <a:latin typeface="Georgia"/>
                <a:cs typeface="Georgia"/>
              </a:rPr>
              <a:t>user's </a:t>
            </a:r>
            <a:r>
              <a:rPr sz="2000" spc="-50" dirty="0">
                <a:latin typeface="Georgia"/>
                <a:cs typeface="Georgia"/>
              </a:rPr>
              <a:t>Queries </a:t>
            </a:r>
            <a:r>
              <a:rPr sz="2000" spc="-65" dirty="0">
                <a:latin typeface="Georgia"/>
                <a:cs typeface="Georgia"/>
              </a:rPr>
              <a:t>coming </a:t>
            </a:r>
            <a:r>
              <a:rPr sz="2000" spc="-100" dirty="0">
                <a:latin typeface="Georgia"/>
                <a:cs typeface="Georgia"/>
              </a:rPr>
              <a:t>from </a:t>
            </a:r>
            <a:r>
              <a:rPr sz="2000" spc="-25" dirty="0">
                <a:latin typeface="Georgia"/>
                <a:cs typeface="Georgia"/>
              </a:rPr>
              <a:t>the </a:t>
            </a:r>
            <a:r>
              <a:rPr sz="2000" spc="-55" dirty="0">
                <a:latin typeface="Georgia"/>
                <a:cs typeface="Georgia"/>
              </a:rPr>
              <a:t>application </a:t>
            </a:r>
            <a:r>
              <a:rPr sz="2000" spc="-65" dirty="0">
                <a:latin typeface="Georgia"/>
                <a:cs typeface="Georgia"/>
              </a:rPr>
              <a:t>programs </a:t>
            </a:r>
            <a:r>
              <a:rPr sz="2000" spc="-95" dirty="0">
                <a:latin typeface="Georgia"/>
                <a:cs typeface="Georgia"/>
              </a:rPr>
              <a:t>or  </a:t>
            </a:r>
            <a:r>
              <a:rPr sz="2000" spc="-65" dirty="0">
                <a:latin typeface="Georgia"/>
                <a:cs typeface="Georgia"/>
              </a:rPr>
              <a:t>combination </a:t>
            </a:r>
            <a:r>
              <a:rPr sz="2000" spc="-40" dirty="0">
                <a:latin typeface="Georgia"/>
                <a:cs typeface="Georgia"/>
              </a:rPr>
              <a:t>of </a:t>
            </a:r>
            <a:r>
              <a:rPr sz="2000" spc="-215" dirty="0">
                <a:latin typeface="Georgia"/>
                <a:cs typeface="Georgia"/>
              </a:rPr>
              <a:t>DML </a:t>
            </a:r>
            <a:r>
              <a:rPr sz="2000" spc="-90" dirty="0">
                <a:latin typeface="Georgia"/>
                <a:cs typeface="Georgia"/>
              </a:rPr>
              <a:t>Compiler </a:t>
            </a:r>
            <a:r>
              <a:rPr sz="2000" spc="-35" dirty="0">
                <a:latin typeface="Georgia"/>
                <a:cs typeface="Georgia"/>
              </a:rPr>
              <a:t>and </a:t>
            </a:r>
            <a:r>
              <a:rPr sz="2000" spc="-90" dirty="0">
                <a:latin typeface="Georgia"/>
                <a:cs typeface="Georgia"/>
              </a:rPr>
              <a:t>Query </a:t>
            </a:r>
            <a:r>
              <a:rPr sz="2000" spc="-80" dirty="0">
                <a:latin typeface="Georgia"/>
                <a:cs typeface="Georgia"/>
              </a:rPr>
              <a:t>optimizer </a:t>
            </a:r>
            <a:r>
              <a:rPr sz="2000" spc="-85" dirty="0">
                <a:latin typeface="Georgia"/>
                <a:cs typeface="Georgia"/>
              </a:rPr>
              <a:t>which </a:t>
            </a:r>
            <a:r>
              <a:rPr sz="2000" spc="-30" dirty="0">
                <a:latin typeface="Georgia"/>
                <a:cs typeface="Georgia"/>
              </a:rPr>
              <a:t>is </a:t>
            </a:r>
            <a:r>
              <a:rPr sz="2000" spc="-95" dirty="0">
                <a:latin typeface="Georgia"/>
                <a:cs typeface="Georgia"/>
              </a:rPr>
              <a:t>known </a:t>
            </a:r>
            <a:r>
              <a:rPr sz="2000" spc="60" dirty="0">
                <a:latin typeface="Georgia"/>
                <a:cs typeface="Georgia"/>
              </a:rPr>
              <a:t>as </a:t>
            </a:r>
            <a:r>
              <a:rPr sz="2000" spc="-90" dirty="0">
                <a:latin typeface="Georgia"/>
                <a:cs typeface="Georgia"/>
              </a:rPr>
              <a:t>Query  </a:t>
            </a:r>
            <a:r>
              <a:rPr sz="2000" spc="-35" dirty="0">
                <a:latin typeface="Georgia"/>
                <a:cs typeface="Georgia"/>
              </a:rPr>
              <a:t>Processor </a:t>
            </a:r>
            <a:r>
              <a:rPr sz="2000" spc="-100" dirty="0">
                <a:latin typeface="Georgia"/>
                <a:cs typeface="Georgia"/>
              </a:rPr>
              <a:t>from </a:t>
            </a:r>
            <a:r>
              <a:rPr sz="2000" spc="-15" dirty="0">
                <a:latin typeface="Georgia"/>
                <a:cs typeface="Georgia"/>
              </a:rPr>
              <a:t>user's </a:t>
            </a:r>
            <a:r>
              <a:rPr sz="2000" spc="-50" dirty="0">
                <a:latin typeface="Georgia"/>
                <a:cs typeface="Georgia"/>
              </a:rPr>
              <a:t>logical </a:t>
            </a:r>
            <a:r>
              <a:rPr sz="2000" spc="-75" dirty="0">
                <a:latin typeface="Georgia"/>
                <a:cs typeface="Georgia"/>
              </a:rPr>
              <a:t>view to </a:t>
            </a:r>
            <a:r>
              <a:rPr sz="2000" spc="-55" dirty="0">
                <a:latin typeface="Georgia"/>
                <a:cs typeface="Georgia"/>
              </a:rPr>
              <a:t>physical </a:t>
            </a:r>
            <a:r>
              <a:rPr sz="2000" spc="-50" dirty="0">
                <a:latin typeface="Georgia"/>
                <a:cs typeface="Georgia"/>
              </a:rPr>
              <a:t>file </a:t>
            </a:r>
            <a:r>
              <a:rPr sz="2000" spc="-60" dirty="0">
                <a:latin typeface="Georgia"/>
                <a:cs typeface="Georgia"/>
              </a:rPr>
              <a:t>system.Controls </a:t>
            </a:r>
            <a:r>
              <a:rPr sz="2000" spc="-125" dirty="0">
                <a:latin typeface="Georgia"/>
                <a:cs typeface="Georgia"/>
              </a:rPr>
              <a:t>DBMS  </a:t>
            </a:r>
            <a:r>
              <a:rPr sz="2000" spc="-85" dirty="0">
                <a:latin typeface="Georgia"/>
                <a:cs typeface="Georgia"/>
              </a:rPr>
              <a:t>information </a:t>
            </a:r>
            <a:r>
              <a:rPr sz="2000" spc="55" dirty="0">
                <a:latin typeface="Georgia"/>
                <a:cs typeface="Georgia"/>
              </a:rPr>
              <a:t>access </a:t>
            </a:r>
            <a:r>
              <a:rPr sz="2000" spc="-45" dirty="0">
                <a:latin typeface="Georgia"/>
                <a:cs typeface="Georgia"/>
              </a:rPr>
              <a:t>that </a:t>
            </a:r>
            <a:r>
              <a:rPr sz="2000" spc="-30" dirty="0">
                <a:latin typeface="Georgia"/>
                <a:cs typeface="Georgia"/>
              </a:rPr>
              <a:t>is </a:t>
            </a:r>
            <a:r>
              <a:rPr sz="2000" spc="-40" dirty="0">
                <a:latin typeface="Georgia"/>
                <a:cs typeface="Georgia"/>
              </a:rPr>
              <a:t>stored </a:t>
            </a:r>
            <a:r>
              <a:rPr sz="2000" spc="-65" dirty="0">
                <a:latin typeface="Georgia"/>
                <a:cs typeface="Georgia"/>
              </a:rPr>
              <a:t>on </a:t>
            </a:r>
            <a:r>
              <a:rPr sz="2000" spc="-85" dirty="0">
                <a:latin typeface="Georgia"/>
                <a:cs typeface="Georgia"/>
              </a:rPr>
              <a:t>disk.It </a:t>
            </a:r>
            <a:r>
              <a:rPr sz="2000" spc="-10" dirty="0">
                <a:latin typeface="Georgia"/>
                <a:cs typeface="Georgia"/>
              </a:rPr>
              <a:t>also </a:t>
            </a:r>
            <a:r>
              <a:rPr sz="2000" spc="-55" dirty="0">
                <a:latin typeface="Georgia"/>
                <a:cs typeface="Georgia"/>
              </a:rPr>
              <a:t>controls </a:t>
            </a:r>
            <a:r>
              <a:rPr sz="2000" spc="-70" dirty="0">
                <a:latin typeface="Georgia"/>
                <a:cs typeface="Georgia"/>
              </a:rPr>
              <a:t>handling </a:t>
            </a:r>
            <a:r>
              <a:rPr sz="2000" spc="-30" dirty="0">
                <a:latin typeface="Georgia"/>
                <a:cs typeface="Georgia"/>
              </a:rPr>
              <a:t>buffers </a:t>
            </a:r>
            <a:r>
              <a:rPr sz="2000" spc="-110" dirty="0">
                <a:latin typeface="Georgia"/>
                <a:cs typeface="Georgia"/>
              </a:rPr>
              <a:t>in  </a:t>
            </a:r>
            <a:r>
              <a:rPr sz="2000" spc="-70" dirty="0">
                <a:latin typeface="Georgia"/>
                <a:cs typeface="Georgia"/>
              </a:rPr>
              <a:t>main </a:t>
            </a:r>
            <a:r>
              <a:rPr sz="2000" spc="-110" dirty="0">
                <a:latin typeface="Georgia"/>
                <a:cs typeface="Georgia"/>
              </a:rPr>
              <a:t>memory.It </a:t>
            </a:r>
            <a:r>
              <a:rPr sz="2000" spc="-10" dirty="0">
                <a:latin typeface="Georgia"/>
                <a:cs typeface="Georgia"/>
              </a:rPr>
              <a:t>also </a:t>
            </a:r>
            <a:r>
              <a:rPr sz="2000" spc="-25" dirty="0">
                <a:latin typeface="Georgia"/>
                <a:cs typeface="Georgia"/>
              </a:rPr>
              <a:t>enforces </a:t>
            </a:r>
            <a:r>
              <a:rPr sz="2000" spc="-45" dirty="0">
                <a:latin typeface="Georgia"/>
                <a:cs typeface="Georgia"/>
              </a:rPr>
              <a:t>constraints </a:t>
            </a:r>
            <a:r>
              <a:rPr sz="2000" spc="-75" dirty="0">
                <a:latin typeface="Georgia"/>
                <a:cs typeface="Georgia"/>
              </a:rPr>
              <a:t>to </a:t>
            </a:r>
            <a:r>
              <a:rPr sz="2000" spc="-70" dirty="0">
                <a:latin typeface="Georgia"/>
                <a:cs typeface="Georgia"/>
              </a:rPr>
              <a:t>maintain </a:t>
            </a:r>
            <a:r>
              <a:rPr sz="2000" spc="-35" dirty="0">
                <a:latin typeface="Georgia"/>
                <a:cs typeface="Georgia"/>
              </a:rPr>
              <a:t>consistency and </a:t>
            </a:r>
            <a:r>
              <a:rPr sz="2000" spc="-90" dirty="0">
                <a:latin typeface="Georgia"/>
                <a:cs typeface="Georgia"/>
              </a:rPr>
              <a:t>integrity  </a:t>
            </a:r>
            <a:r>
              <a:rPr sz="2000" spc="-40" dirty="0">
                <a:latin typeface="Georgia"/>
                <a:cs typeface="Georgia"/>
              </a:rPr>
              <a:t>of </a:t>
            </a:r>
            <a:r>
              <a:rPr sz="2000" spc="-25" dirty="0">
                <a:latin typeface="Georgia"/>
                <a:cs typeface="Georgia"/>
              </a:rPr>
              <a:t>the </a:t>
            </a:r>
            <a:r>
              <a:rPr sz="2000" spc="-60" dirty="0">
                <a:latin typeface="Georgia"/>
                <a:cs typeface="Georgia"/>
              </a:rPr>
              <a:t>data.It </a:t>
            </a:r>
            <a:r>
              <a:rPr sz="2000" spc="-10" dirty="0">
                <a:latin typeface="Georgia"/>
                <a:cs typeface="Georgia"/>
              </a:rPr>
              <a:t>also </a:t>
            </a:r>
            <a:r>
              <a:rPr sz="2000" spc="-50" dirty="0">
                <a:latin typeface="Georgia"/>
                <a:cs typeface="Georgia"/>
              </a:rPr>
              <a:t>synchronizes </a:t>
            </a:r>
            <a:r>
              <a:rPr sz="2000" spc="-25" dirty="0">
                <a:latin typeface="Georgia"/>
                <a:cs typeface="Georgia"/>
              </a:rPr>
              <a:t>the </a:t>
            </a:r>
            <a:r>
              <a:rPr sz="2000" spc="-40" dirty="0">
                <a:latin typeface="Georgia"/>
                <a:cs typeface="Georgia"/>
              </a:rPr>
              <a:t>simultaneous operations </a:t>
            </a:r>
            <a:r>
              <a:rPr sz="2000" spc="-60" dirty="0">
                <a:latin typeface="Georgia"/>
                <a:cs typeface="Georgia"/>
              </a:rPr>
              <a:t>performed </a:t>
            </a:r>
            <a:r>
              <a:rPr sz="2000" spc="-110" dirty="0">
                <a:latin typeface="Georgia"/>
                <a:cs typeface="Georgia"/>
              </a:rPr>
              <a:t>by </a:t>
            </a:r>
            <a:r>
              <a:rPr sz="2000" spc="-25" dirty="0">
                <a:latin typeface="Georgia"/>
                <a:cs typeface="Georgia"/>
              </a:rPr>
              <a:t>the  </a:t>
            </a:r>
            <a:r>
              <a:rPr sz="2000" spc="-55" dirty="0">
                <a:latin typeface="Georgia"/>
                <a:cs typeface="Georgia"/>
              </a:rPr>
              <a:t>concurrent </a:t>
            </a:r>
            <a:r>
              <a:rPr sz="2000" spc="-50" dirty="0">
                <a:latin typeface="Georgia"/>
                <a:cs typeface="Georgia"/>
              </a:rPr>
              <a:t>users.It </a:t>
            </a:r>
            <a:r>
              <a:rPr sz="2000" spc="-10" dirty="0">
                <a:latin typeface="Georgia"/>
                <a:cs typeface="Georgia"/>
              </a:rPr>
              <a:t>also </a:t>
            </a:r>
            <a:r>
              <a:rPr sz="2000" spc="-55" dirty="0">
                <a:latin typeface="Georgia"/>
                <a:cs typeface="Georgia"/>
              </a:rPr>
              <a:t>controls </a:t>
            </a:r>
            <a:r>
              <a:rPr sz="2000" spc="-25" dirty="0">
                <a:latin typeface="Georgia"/>
                <a:cs typeface="Georgia"/>
              </a:rPr>
              <a:t>the </a:t>
            </a:r>
            <a:r>
              <a:rPr sz="2000" spc="-35" dirty="0">
                <a:latin typeface="Georgia"/>
                <a:cs typeface="Georgia"/>
              </a:rPr>
              <a:t>backup and </a:t>
            </a:r>
            <a:r>
              <a:rPr sz="2000" spc="-55" dirty="0">
                <a:latin typeface="Georgia"/>
                <a:cs typeface="Georgia"/>
              </a:rPr>
              <a:t>recovery</a:t>
            </a:r>
            <a:r>
              <a:rPr sz="2000" spc="155" dirty="0">
                <a:latin typeface="Georgia"/>
                <a:cs typeface="Georgia"/>
              </a:rPr>
              <a:t> </a:t>
            </a:r>
            <a:r>
              <a:rPr sz="2000" spc="-45" dirty="0">
                <a:latin typeface="Georgia"/>
                <a:cs typeface="Georgia"/>
              </a:rPr>
              <a:t>operations.</a:t>
            </a:r>
            <a:endParaRPr sz="2000">
              <a:latin typeface="Georgia"/>
              <a:cs typeface="Georgia"/>
            </a:endParaRPr>
          </a:p>
          <a:p>
            <a:pPr marL="88900" marR="5080">
              <a:lnSpc>
                <a:spcPct val="100000"/>
              </a:lnSpc>
              <a:spcBef>
                <a:spcPts val="5"/>
              </a:spcBef>
            </a:pPr>
            <a:r>
              <a:rPr sz="2000" spc="-40" dirty="0">
                <a:solidFill>
                  <a:srgbClr val="FF0000"/>
                </a:solidFill>
                <a:latin typeface="Georgia"/>
                <a:cs typeface="Georgia"/>
              </a:rPr>
              <a:t>Data </a:t>
            </a:r>
            <a:r>
              <a:rPr sz="2000" spc="-75" dirty="0">
                <a:solidFill>
                  <a:srgbClr val="FF0000"/>
                </a:solidFill>
                <a:latin typeface="Georgia"/>
                <a:cs typeface="Georgia"/>
              </a:rPr>
              <a:t>Dictionary:</a:t>
            </a:r>
            <a:r>
              <a:rPr sz="2000" spc="-75" dirty="0">
                <a:latin typeface="Georgia"/>
                <a:cs typeface="Georgia"/>
              </a:rPr>
              <a:t>Data </a:t>
            </a:r>
            <a:r>
              <a:rPr sz="2000" spc="-90" dirty="0">
                <a:latin typeface="Georgia"/>
                <a:cs typeface="Georgia"/>
              </a:rPr>
              <a:t>Dictionary, </a:t>
            </a:r>
            <a:r>
              <a:rPr sz="2000" spc="-80" dirty="0">
                <a:latin typeface="Georgia"/>
                <a:cs typeface="Georgia"/>
              </a:rPr>
              <a:t>which </a:t>
            </a:r>
            <a:r>
              <a:rPr sz="2000" spc="-15" dirty="0">
                <a:latin typeface="Georgia"/>
                <a:cs typeface="Georgia"/>
              </a:rPr>
              <a:t>stores metadata </a:t>
            </a:r>
            <a:r>
              <a:rPr sz="2000" spc="-30" dirty="0">
                <a:latin typeface="Georgia"/>
                <a:cs typeface="Georgia"/>
              </a:rPr>
              <a:t>about </a:t>
            </a:r>
            <a:r>
              <a:rPr sz="2000" spc="-25" dirty="0">
                <a:latin typeface="Georgia"/>
                <a:cs typeface="Georgia"/>
              </a:rPr>
              <a:t>the </a:t>
            </a:r>
            <a:r>
              <a:rPr sz="2000" spc="5" dirty="0">
                <a:latin typeface="Georgia"/>
                <a:cs typeface="Georgia"/>
              </a:rPr>
              <a:t>database,  </a:t>
            </a:r>
            <a:r>
              <a:rPr sz="2000" spc="-55" dirty="0">
                <a:latin typeface="Georgia"/>
                <a:cs typeface="Georgia"/>
              </a:rPr>
              <a:t>particular </a:t>
            </a:r>
            <a:r>
              <a:rPr sz="2000" spc="-25" dirty="0">
                <a:latin typeface="Georgia"/>
                <a:cs typeface="Georgia"/>
              </a:rPr>
              <a:t>the </a:t>
            </a:r>
            <a:r>
              <a:rPr sz="2000" dirty="0">
                <a:latin typeface="Georgia"/>
                <a:cs typeface="Georgia"/>
              </a:rPr>
              <a:t>schema </a:t>
            </a:r>
            <a:r>
              <a:rPr sz="2000" spc="-40" dirty="0">
                <a:latin typeface="Georgia"/>
                <a:cs typeface="Georgia"/>
              </a:rPr>
              <a:t>of </a:t>
            </a:r>
            <a:r>
              <a:rPr sz="2000" spc="-25" dirty="0">
                <a:latin typeface="Georgia"/>
                <a:cs typeface="Georgia"/>
              </a:rPr>
              <a:t>the </a:t>
            </a:r>
            <a:r>
              <a:rPr sz="2000" dirty="0">
                <a:latin typeface="Georgia"/>
                <a:cs typeface="Georgia"/>
              </a:rPr>
              <a:t>database.names </a:t>
            </a:r>
            <a:r>
              <a:rPr sz="2000" spc="-40" dirty="0">
                <a:latin typeface="Georgia"/>
                <a:cs typeface="Georgia"/>
              </a:rPr>
              <a:t>of </a:t>
            </a:r>
            <a:r>
              <a:rPr sz="2000" spc="-25" dirty="0">
                <a:latin typeface="Georgia"/>
                <a:cs typeface="Georgia"/>
              </a:rPr>
              <a:t>the </a:t>
            </a:r>
            <a:r>
              <a:rPr sz="2000" spc="-10" dirty="0">
                <a:latin typeface="Georgia"/>
                <a:cs typeface="Georgia"/>
              </a:rPr>
              <a:t>tables, </a:t>
            </a:r>
            <a:r>
              <a:rPr sz="2000" spc="-5" dirty="0">
                <a:latin typeface="Georgia"/>
                <a:cs typeface="Georgia"/>
              </a:rPr>
              <a:t>names </a:t>
            </a:r>
            <a:r>
              <a:rPr sz="2000" spc="-40" dirty="0">
                <a:latin typeface="Georgia"/>
                <a:cs typeface="Georgia"/>
              </a:rPr>
              <a:t>of  </a:t>
            </a:r>
            <a:r>
              <a:rPr sz="2000" spc="-50" dirty="0">
                <a:latin typeface="Georgia"/>
                <a:cs typeface="Georgia"/>
              </a:rPr>
              <a:t>attributes </a:t>
            </a:r>
            <a:r>
              <a:rPr sz="2000" spc="-40" dirty="0">
                <a:latin typeface="Georgia"/>
                <a:cs typeface="Georgia"/>
              </a:rPr>
              <a:t>of </a:t>
            </a:r>
            <a:r>
              <a:rPr sz="2000" spc="20" dirty="0">
                <a:latin typeface="Georgia"/>
                <a:cs typeface="Georgia"/>
              </a:rPr>
              <a:t>each </a:t>
            </a:r>
            <a:r>
              <a:rPr sz="2000" spc="-25" dirty="0">
                <a:latin typeface="Georgia"/>
                <a:cs typeface="Georgia"/>
              </a:rPr>
              <a:t>table, </a:t>
            </a:r>
            <a:r>
              <a:rPr sz="2000" spc="-55" dirty="0">
                <a:latin typeface="Georgia"/>
                <a:cs typeface="Georgia"/>
              </a:rPr>
              <a:t>length </a:t>
            </a:r>
            <a:r>
              <a:rPr sz="2000" spc="-40" dirty="0">
                <a:latin typeface="Georgia"/>
                <a:cs typeface="Georgia"/>
              </a:rPr>
              <a:t>of </a:t>
            </a:r>
            <a:r>
              <a:rPr sz="2000" spc="-50" dirty="0">
                <a:latin typeface="Georgia"/>
                <a:cs typeface="Georgia"/>
              </a:rPr>
              <a:t>attributes, </a:t>
            </a:r>
            <a:r>
              <a:rPr sz="2000" spc="-35" dirty="0">
                <a:latin typeface="Georgia"/>
                <a:cs typeface="Georgia"/>
              </a:rPr>
              <a:t>and </a:t>
            </a:r>
            <a:r>
              <a:rPr sz="2000" spc="-70" dirty="0">
                <a:latin typeface="Georgia"/>
                <a:cs typeface="Georgia"/>
              </a:rPr>
              <a:t>number </a:t>
            </a:r>
            <a:r>
              <a:rPr sz="2000" spc="-40" dirty="0">
                <a:latin typeface="Georgia"/>
                <a:cs typeface="Georgia"/>
              </a:rPr>
              <a:t>of </a:t>
            </a:r>
            <a:r>
              <a:rPr sz="2000" spc="-80" dirty="0">
                <a:latin typeface="Georgia"/>
                <a:cs typeface="Georgia"/>
              </a:rPr>
              <a:t>rows </a:t>
            </a:r>
            <a:r>
              <a:rPr sz="2000" spc="-110" dirty="0">
                <a:latin typeface="Georgia"/>
                <a:cs typeface="Georgia"/>
              </a:rPr>
              <a:t>in </a:t>
            </a:r>
            <a:r>
              <a:rPr sz="2000" spc="20" dirty="0">
                <a:latin typeface="Georgia"/>
                <a:cs typeface="Georgia"/>
              </a:rPr>
              <a:t>each</a:t>
            </a:r>
            <a:r>
              <a:rPr sz="2000" spc="55" dirty="0">
                <a:latin typeface="Georgia"/>
                <a:cs typeface="Georgia"/>
              </a:rPr>
              <a:t> </a:t>
            </a:r>
            <a:r>
              <a:rPr sz="2000" spc="-25" dirty="0">
                <a:latin typeface="Georgia"/>
                <a:cs typeface="Georgia"/>
              </a:rPr>
              <a:t>table.</a:t>
            </a:r>
            <a:endParaRPr sz="2000">
              <a:latin typeface="Georgia"/>
              <a:cs typeface="Georgi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8740" y="350006"/>
            <a:ext cx="8976360" cy="5645648"/>
          </a:xfrm>
          <a:prstGeom prst="rect">
            <a:avLst/>
          </a:prstGeom>
        </p:spPr>
        <p:txBody>
          <a:bodyPr vert="horz" wrap="square" lIns="0" tIns="12700" rIns="0" bIns="0" rtlCol="0">
            <a:spAutoFit/>
          </a:bodyPr>
          <a:lstStyle/>
          <a:p>
            <a:pPr marL="12700">
              <a:lnSpc>
                <a:spcPct val="100000"/>
              </a:lnSpc>
              <a:spcBef>
                <a:spcPts val="100"/>
              </a:spcBef>
              <a:tabLst>
                <a:tab pos="354965" algn="l"/>
              </a:tabLst>
            </a:pPr>
            <a:r>
              <a:rPr lang="en-US" sz="1650" spc="345" dirty="0">
                <a:solidFill>
                  <a:srgbClr val="F0A12D"/>
                </a:solidFill>
                <a:latin typeface="Arial"/>
                <a:cs typeface="Arial"/>
              </a:rPr>
              <a:t>  </a:t>
            </a:r>
          </a:p>
          <a:p>
            <a:pPr marL="12700">
              <a:lnSpc>
                <a:spcPct val="100000"/>
              </a:lnSpc>
              <a:spcBef>
                <a:spcPts val="100"/>
              </a:spcBef>
              <a:tabLst>
                <a:tab pos="354965" algn="l"/>
              </a:tabLst>
            </a:pPr>
            <a:r>
              <a:rPr sz="1650" spc="345" dirty="0">
                <a:solidFill>
                  <a:srgbClr val="F0A12D"/>
                </a:solidFill>
                <a:latin typeface="Arial"/>
                <a:cs typeface="Arial"/>
              </a:rPr>
              <a:t>	</a:t>
            </a:r>
            <a:r>
              <a:rPr sz="2400" b="1" spc="-85" dirty="0">
                <a:solidFill>
                  <a:srgbClr val="FF0000"/>
                </a:solidFill>
                <a:latin typeface="Arial"/>
                <a:cs typeface="Arial"/>
              </a:rPr>
              <a:t>Database </a:t>
            </a:r>
            <a:r>
              <a:rPr sz="2400" b="1" spc="-130" dirty="0">
                <a:solidFill>
                  <a:srgbClr val="4E3A2F"/>
                </a:solidFill>
                <a:latin typeface="Arial"/>
                <a:cs typeface="Arial"/>
              </a:rPr>
              <a:t>is </a:t>
            </a:r>
            <a:r>
              <a:rPr sz="2400" b="1" spc="-100" dirty="0">
                <a:solidFill>
                  <a:srgbClr val="4E3A2F"/>
                </a:solidFill>
                <a:latin typeface="Arial"/>
                <a:cs typeface="Arial"/>
              </a:rPr>
              <a:t>a </a:t>
            </a:r>
            <a:r>
              <a:rPr sz="2400" b="1" spc="-55" dirty="0">
                <a:solidFill>
                  <a:srgbClr val="4E3A2F"/>
                </a:solidFill>
                <a:latin typeface="Arial"/>
                <a:cs typeface="Arial"/>
              </a:rPr>
              <a:t>collection </a:t>
            </a:r>
            <a:r>
              <a:rPr sz="2400" b="1" spc="-5" dirty="0">
                <a:solidFill>
                  <a:srgbClr val="4E3A2F"/>
                </a:solidFill>
                <a:latin typeface="Arial"/>
                <a:cs typeface="Arial"/>
              </a:rPr>
              <a:t>of </a:t>
            </a:r>
            <a:r>
              <a:rPr sz="2400" b="1" spc="-60" dirty="0">
                <a:solidFill>
                  <a:srgbClr val="4E3A2F"/>
                </a:solidFill>
                <a:latin typeface="Arial"/>
                <a:cs typeface="Arial"/>
              </a:rPr>
              <a:t>data</a:t>
            </a:r>
            <a:r>
              <a:rPr sz="2400" b="1" spc="-70" dirty="0">
                <a:solidFill>
                  <a:srgbClr val="4E3A2F"/>
                </a:solidFill>
                <a:latin typeface="Arial"/>
                <a:cs typeface="Arial"/>
              </a:rPr>
              <a:t> and</a:t>
            </a:r>
            <a:endParaRPr sz="2400">
              <a:latin typeface="Arial"/>
              <a:cs typeface="Arial"/>
            </a:endParaRPr>
          </a:p>
          <a:p>
            <a:pPr marL="355600" marR="5080" indent="-342900">
              <a:lnSpc>
                <a:spcPts val="2300"/>
              </a:lnSpc>
              <a:spcBef>
                <a:spcPts val="560"/>
              </a:spcBef>
              <a:tabLst>
                <a:tab pos="431165" algn="l"/>
              </a:tabLst>
            </a:pPr>
            <a:r>
              <a:rPr sz="1650" spc="345" dirty="0">
                <a:solidFill>
                  <a:srgbClr val="F0A12D"/>
                </a:solidFill>
                <a:latin typeface="Arial"/>
                <a:cs typeface="Arial"/>
              </a:rPr>
              <a:t>		</a:t>
            </a:r>
            <a:r>
              <a:rPr sz="2400" b="1" spc="-40" dirty="0">
                <a:solidFill>
                  <a:srgbClr val="FF0000"/>
                </a:solidFill>
                <a:latin typeface="Arial"/>
                <a:cs typeface="Arial"/>
              </a:rPr>
              <a:t>Management </a:t>
            </a:r>
            <a:r>
              <a:rPr sz="2400" b="1" spc="-120" dirty="0">
                <a:solidFill>
                  <a:srgbClr val="FF0000"/>
                </a:solidFill>
                <a:latin typeface="Arial"/>
                <a:cs typeface="Arial"/>
              </a:rPr>
              <a:t>System </a:t>
            </a:r>
            <a:r>
              <a:rPr sz="2400" b="1" spc="-130" dirty="0">
                <a:solidFill>
                  <a:srgbClr val="4E3A2F"/>
                </a:solidFill>
                <a:latin typeface="Arial"/>
                <a:cs typeface="Arial"/>
              </a:rPr>
              <a:t>is </a:t>
            </a:r>
            <a:r>
              <a:rPr sz="2400" b="1" spc="-100" dirty="0">
                <a:solidFill>
                  <a:srgbClr val="4E3A2F"/>
                </a:solidFill>
                <a:latin typeface="Arial"/>
                <a:cs typeface="Arial"/>
              </a:rPr>
              <a:t>a </a:t>
            </a:r>
            <a:r>
              <a:rPr sz="2400" b="1" spc="-140" dirty="0">
                <a:solidFill>
                  <a:srgbClr val="4E3A2F"/>
                </a:solidFill>
                <a:latin typeface="Arial"/>
                <a:cs typeface="Arial"/>
              </a:rPr>
              <a:t>set </a:t>
            </a:r>
            <a:r>
              <a:rPr sz="2400" b="1" spc="-5" dirty="0">
                <a:solidFill>
                  <a:srgbClr val="4E3A2F"/>
                </a:solidFill>
                <a:latin typeface="Arial"/>
                <a:cs typeface="Arial"/>
              </a:rPr>
              <a:t>of </a:t>
            </a:r>
            <a:r>
              <a:rPr sz="2400" b="1" spc="-75" dirty="0">
                <a:solidFill>
                  <a:srgbClr val="4E3A2F"/>
                </a:solidFill>
                <a:latin typeface="Arial"/>
                <a:cs typeface="Arial"/>
              </a:rPr>
              <a:t>programs </a:t>
            </a:r>
            <a:r>
              <a:rPr sz="2400" b="1" spc="-30" dirty="0">
                <a:solidFill>
                  <a:srgbClr val="4E3A2F"/>
                </a:solidFill>
                <a:latin typeface="Arial"/>
                <a:cs typeface="Arial"/>
              </a:rPr>
              <a:t>to </a:t>
            </a:r>
            <a:r>
              <a:rPr sz="2400" b="1" spc="-90" dirty="0">
                <a:solidFill>
                  <a:srgbClr val="4E3A2F"/>
                </a:solidFill>
                <a:latin typeface="Arial"/>
                <a:cs typeface="Arial"/>
              </a:rPr>
              <a:t>store </a:t>
            </a:r>
            <a:r>
              <a:rPr sz="2400" b="1" spc="-70" dirty="0">
                <a:solidFill>
                  <a:srgbClr val="4E3A2F"/>
                </a:solidFill>
                <a:latin typeface="Arial"/>
                <a:cs typeface="Arial"/>
              </a:rPr>
              <a:t>and </a:t>
            </a:r>
            <a:r>
              <a:rPr sz="2400" b="1" spc="-25" dirty="0">
                <a:solidFill>
                  <a:srgbClr val="4E3A2F"/>
                </a:solidFill>
                <a:latin typeface="Arial"/>
                <a:cs typeface="Arial"/>
              </a:rPr>
              <a:t>retrieve  </a:t>
            </a:r>
            <a:r>
              <a:rPr sz="2400" b="1" spc="-110" dirty="0">
                <a:solidFill>
                  <a:srgbClr val="4E3A2F"/>
                </a:solidFill>
                <a:latin typeface="Arial"/>
                <a:cs typeface="Arial"/>
              </a:rPr>
              <a:t>those</a:t>
            </a:r>
            <a:r>
              <a:rPr sz="2400" b="1" spc="-70" dirty="0">
                <a:solidFill>
                  <a:srgbClr val="4E3A2F"/>
                </a:solidFill>
                <a:latin typeface="Arial"/>
                <a:cs typeface="Arial"/>
              </a:rPr>
              <a:t> </a:t>
            </a:r>
            <a:r>
              <a:rPr sz="2400" b="1" spc="-65" dirty="0">
                <a:solidFill>
                  <a:srgbClr val="4E3A2F"/>
                </a:solidFill>
                <a:latin typeface="Arial"/>
                <a:cs typeface="Arial"/>
              </a:rPr>
              <a:t>data.</a:t>
            </a:r>
            <a:endParaRPr sz="2400">
              <a:latin typeface="Arial"/>
              <a:cs typeface="Arial"/>
            </a:endParaRPr>
          </a:p>
          <a:p>
            <a:pPr marL="355600" marR="80645" indent="-342900">
              <a:lnSpc>
                <a:spcPts val="2300"/>
              </a:lnSpc>
              <a:spcBef>
                <a:spcPts val="585"/>
              </a:spcBef>
              <a:tabLst>
                <a:tab pos="354965" algn="l"/>
              </a:tabLst>
            </a:pPr>
            <a:r>
              <a:rPr sz="1650" spc="345" dirty="0">
                <a:solidFill>
                  <a:srgbClr val="F0A12D"/>
                </a:solidFill>
                <a:latin typeface="Arial"/>
                <a:cs typeface="Arial"/>
              </a:rPr>
              <a:t>	</a:t>
            </a:r>
            <a:r>
              <a:rPr sz="2400" b="1" spc="-20" dirty="0">
                <a:solidFill>
                  <a:srgbClr val="FF0000"/>
                </a:solidFill>
                <a:latin typeface="Arial"/>
                <a:cs typeface="Arial"/>
              </a:rPr>
              <a:t>DBMS </a:t>
            </a:r>
            <a:r>
              <a:rPr sz="2400" b="1" spc="-130" dirty="0">
                <a:solidFill>
                  <a:srgbClr val="4E3A2F"/>
                </a:solidFill>
                <a:latin typeface="Arial"/>
                <a:cs typeface="Arial"/>
              </a:rPr>
              <a:t>is </a:t>
            </a:r>
            <a:r>
              <a:rPr sz="2400" b="1" spc="-100" dirty="0">
                <a:solidFill>
                  <a:srgbClr val="4E3A2F"/>
                </a:solidFill>
                <a:latin typeface="Arial"/>
                <a:cs typeface="Arial"/>
              </a:rPr>
              <a:t>a </a:t>
            </a:r>
            <a:r>
              <a:rPr sz="2400" b="1" spc="-55" dirty="0">
                <a:solidFill>
                  <a:srgbClr val="4E3A2F"/>
                </a:solidFill>
                <a:latin typeface="Arial"/>
                <a:cs typeface="Arial"/>
              </a:rPr>
              <a:t>collection </a:t>
            </a:r>
            <a:r>
              <a:rPr sz="2400" b="1" spc="-5" dirty="0">
                <a:solidFill>
                  <a:srgbClr val="4E3A2F"/>
                </a:solidFill>
                <a:latin typeface="Arial"/>
                <a:cs typeface="Arial"/>
              </a:rPr>
              <a:t>of </a:t>
            </a:r>
            <a:r>
              <a:rPr sz="2400" b="1" spc="-15" dirty="0">
                <a:solidFill>
                  <a:srgbClr val="4E3A2F"/>
                </a:solidFill>
                <a:latin typeface="Arial"/>
                <a:cs typeface="Arial"/>
              </a:rPr>
              <a:t>inter-related </a:t>
            </a:r>
            <a:r>
              <a:rPr sz="2400" b="1" spc="-60" dirty="0">
                <a:solidFill>
                  <a:srgbClr val="4E3A2F"/>
                </a:solidFill>
                <a:latin typeface="Arial"/>
                <a:cs typeface="Arial"/>
              </a:rPr>
              <a:t>data </a:t>
            </a:r>
            <a:r>
              <a:rPr sz="2400" b="1" spc="-70" dirty="0">
                <a:solidFill>
                  <a:srgbClr val="4E3A2F"/>
                </a:solidFill>
                <a:latin typeface="Arial"/>
                <a:cs typeface="Arial"/>
              </a:rPr>
              <a:t>and </a:t>
            </a:r>
            <a:r>
              <a:rPr sz="2400" b="1" spc="-140" dirty="0">
                <a:solidFill>
                  <a:srgbClr val="4E3A2F"/>
                </a:solidFill>
                <a:latin typeface="Arial"/>
                <a:cs typeface="Arial"/>
              </a:rPr>
              <a:t>set </a:t>
            </a:r>
            <a:r>
              <a:rPr sz="2400" b="1" spc="-5" dirty="0">
                <a:solidFill>
                  <a:srgbClr val="4E3A2F"/>
                </a:solidFill>
                <a:latin typeface="Arial"/>
                <a:cs typeface="Arial"/>
              </a:rPr>
              <a:t>of</a:t>
            </a:r>
            <a:r>
              <a:rPr sz="2400" b="1" spc="-125" dirty="0">
                <a:solidFill>
                  <a:srgbClr val="4E3A2F"/>
                </a:solidFill>
                <a:latin typeface="Arial"/>
                <a:cs typeface="Arial"/>
              </a:rPr>
              <a:t> </a:t>
            </a:r>
            <a:r>
              <a:rPr sz="2400" b="1" spc="-75" dirty="0">
                <a:solidFill>
                  <a:srgbClr val="4E3A2F"/>
                </a:solidFill>
                <a:latin typeface="Arial"/>
                <a:cs typeface="Arial"/>
              </a:rPr>
              <a:t>programs  </a:t>
            </a:r>
            <a:r>
              <a:rPr sz="2400" b="1" spc="-30" dirty="0">
                <a:solidFill>
                  <a:srgbClr val="4E3A2F"/>
                </a:solidFill>
                <a:latin typeface="Arial"/>
                <a:cs typeface="Arial"/>
              </a:rPr>
              <a:t>to </a:t>
            </a:r>
            <a:r>
              <a:rPr sz="2400" b="1" spc="-90" dirty="0">
                <a:solidFill>
                  <a:srgbClr val="4E3A2F"/>
                </a:solidFill>
                <a:latin typeface="Arial"/>
                <a:cs typeface="Arial"/>
              </a:rPr>
              <a:t>store </a:t>
            </a:r>
            <a:r>
              <a:rPr sz="2400" b="1" spc="15" dirty="0">
                <a:solidFill>
                  <a:srgbClr val="4E3A2F"/>
                </a:solidFill>
                <a:latin typeface="Arial"/>
                <a:cs typeface="Arial"/>
              </a:rPr>
              <a:t>&amp; </a:t>
            </a:r>
            <a:r>
              <a:rPr sz="2400" b="1" spc="-220" dirty="0">
                <a:solidFill>
                  <a:srgbClr val="4E3A2F"/>
                </a:solidFill>
                <a:latin typeface="Arial"/>
                <a:cs typeface="Arial"/>
              </a:rPr>
              <a:t>access </a:t>
            </a:r>
            <a:r>
              <a:rPr sz="2400" b="1" spc="-110" dirty="0">
                <a:solidFill>
                  <a:srgbClr val="4E3A2F"/>
                </a:solidFill>
                <a:latin typeface="Arial"/>
                <a:cs typeface="Arial"/>
              </a:rPr>
              <a:t>those </a:t>
            </a:r>
            <a:r>
              <a:rPr sz="2400" b="1" spc="-60" dirty="0">
                <a:solidFill>
                  <a:srgbClr val="4E3A2F"/>
                </a:solidFill>
                <a:latin typeface="Arial"/>
                <a:cs typeface="Arial"/>
              </a:rPr>
              <a:t>data </a:t>
            </a:r>
            <a:r>
              <a:rPr sz="2400" b="1" spc="25" dirty="0">
                <a:solidFill>
                  <a:srgbClr val="4E3A2F"/>
                </a:solidFill>
                <a:latin typeface="Arial"/>
                <a:cs typeface="Arial"/>
              </a:rPr>
              <a:t>in </a:t>
            </a:r>
            <a:r>
              <a:rPr sz="2400" b="1" spc="-65" dirty="0">
                <a:solidFill>
                  <a:srgbClr val="4E3A2F"/>
                </a:solidFill>
                <a:latin typeface="Arial"/>
                <a:cs typeface="Arial"/>
              </a:rPr>
              <a:t>an </a:t>
            </a:r>
            <a:r>
              <a:rPr sz="2400" b="1" spc="-145" dirty="0">
                <a:solidFill>
                  <a:srgbClr val="4E3A2F"/>
                </a:solidFill>
                <a:latin typeface="Arial"/>
                <a:cs typeface="Arial"/>
              </a:rPr>
              <a:t>easy </a:t>
            </a:r>
            <a:r>
              <a:rPr sz="2400" b="1" spc="-70" dirty="0">
                <a:solidFill>
                  <a:srgbClr val="4E3A2F"/>
                </a:solidFill>
                <a:latin typeface="Arial"/>
                <a:cs typeface="Arial"/>
              </a:rPr>
              <a:t>and </a:t>
            </a:r>
            <a:r>
              <a:rPr sz="2400" b="1" spc="-40" dirty="0">
                <a:solidFill>
                  <a:srgbClr val="4E3A2F"/>
                </a:solidFill>
                <a:latin typeface="Arial"/>
                <a:cs typeface="Arial"/>
              </a:rPr>
              <a:t>effective</a:t>
            </a:r>
            <a:r>
              <a:rPr sz="2400" b="1" spc="-455" dirty="0">
                <a:solidFill>
                  <a:srgbClr val="4E3A2F"/>
                </a:solidFill>
                <a:latin typeface="Arial"/>
                <a:cs typeface="Arial"/>
              </a:rPr>
              <a:t> </a:t>
            </a:r>
            <a:r>
              <a:rPr sz="2400" b="1" spc="-45" dirty="0">
                <a:solidFill>
                  <a:srgbClr val="4E3A2F"/>
                </a:solidFill>
                <a:latin typeface="Arial"/>
                <a:cs typeface="Arial"/>
              </a:rPr>
              <a:t>manner.</a:t>
            </a:r>
            <a:endParaRPr sz="2400">
              <a:latin typeface="Arial"/>
              <a:cs typeface="Arial"/>
            </a:endParaRPr>
          </a:p>
          <a:p>
            <a:pPr marL="12700">
              <a:lnSpc>
                <a:spcPct val="100000"/>
              </a:lnSpc>
              <a:spcBef>
                <a:spcPts val="25"/>
              </a:spcBef>
              <a:tabLst>
                <a:tab pos="354965" algn="l"/>
                <a:tab pos="1629410" algn="l"/>
              </a:tabLst>
            </a:pPr>
            <a:r>
              <a:rPr sz="1650" spc="345" dirty="0">
                <a:solidFill>
                  <a:srgbClr val="F0A12D"/>
                </a:solidFill>
                <a:latin typeface="Arial"/>
                <a:cs typeface="Arial"/>
              </a:rPr>
              <a:t>	</a:t>
            </a:r>
            <a:r>
              <a:rPr sz="2400" b="1" spc="-114" dirty="0">
                <a:solidFill>
                  <a:srgbClr val="FF0000"/>
                </a:solidFill>
                <a:latin typeface="Arial"/>
                <a:cs typeface="Arial"/>
              </a:rPr>
              <a:t>Purpose</a:t>
            </a:r>
            <a:r>
              <a:rPr sz="2400" spc="-114" dirty="0">
                <a:solidFill>
                  <a:srgbClr val="FF0000"/>
                </a:solidFill>
                <a:latin typeface="Times New Roman"/>
                <a:cs typeface="Times New Roman"/>
              </a:rPr>
              <a:t>	</a:t>
            </a:r>
            <a:r>
              <a:rPr sz="2400" b="1" spc="-5" dirty="0">
                <a:solidFill>
                  <a:srgbClr val="FF0000"/>
                </a:solidFill>
                <a:latin typeface="Arial"/>
                <a:cs typeface="Arial"/>
              </a:rPr>
              <a:t>of</a:t>
            </a:r>
            <a:r>
              <a:rPr sz="2400" b="1" spc="-65" dirty="0">
                <a:solidFill>
                  <a:srgbClr val="FF0000"/>
                </a:solidFill>
                <a:latin typeface="Arial"/>
                <a:cs typeface="Arial"/>
              </a:rPr>
              <a:t> </a:t>
            </a:r>
            <a:r>
              <a:rPr sz="2400" b="1" spc="-20" dirty="0">
                <a:solidFill>
                  <a:srgbClr val="FF0000"/>
                </a:solidFill>
                <a:latin typeface="Arial"/>
                <a:cs typeface="Arial"/>
              </a:rPr>
              <a:t>DBMS</a:t>
            </a:r>
            <a:endParaRPr sz="2400">
              <a:latin typeface="Arial"/>
              <a:cs typeface="Arial"/>
            </a:endParaRPr>
          </a:p>
          <a:p>
            <a:pPr marL="355600" marR="107314" indent="-342900">
              <a:lnSpc>
                <a:spcPts val="2300"/>
              </a:lnSpc>
              <a:spcBef>
                <a:spcPts val="560"/>
              </a:spcBef>
              <a:tabLst>
                <a:tab pos="354965" algn="l"/>
              </a:tabLst>
            </a:pPr>
            <a:r>
              <a:rPr sz="1650" spc="345" dirty="0">
                <a:solidFill>
                  <a:srgbClr val="F0A12D"/>
                </a:solidFill>
                <a:latin typeface="Arial"/>
                <a:cs typeface="Arial"/>
              </a:rPr>
              <a:t>	</a:t>
            </a:r>
            <a:r>
              <a:rPr sz="2400" b="1" spc="-85" dirty="0">
                <a:solidFill>
                  <a:srgbClr val="4E3A2F"/>
                </a:solidFill>
                <a:latin typeface="Arial"/>
                <a:cs typeface="Arial"/>
              </a:rPr>
              <a:t>Database </a:t>
            </a:r>
            <a:r>
              <a:rPr sz="2400" b="1" spc="-155" dirty="0">
                <a:solidFill>
                  <a:srgbClr val="4E3A2F"/>
                </a:solidFill>
                <a:latin typeface="Arial"/>
                <a:cs typeface="Arial"/>
              </a:rPr>
              <a:t>systems </a:t>
            </a:r>
            <a:r>
              <a:rPr sz="2400" b="1" spc="-55" dirty="0">
                <a:solidFill>
                  <a:srgbClr val="4E3A2F"/>
                </a:solidFill>
                <a:latin typeface="Arial"/>
                <a:cs typeface="Arial"/>
              </a:rPr>
              <a:t>are </a:t>
            </a:r>
            <a:r>
              <a:rPr sz="2400" b="1" spc="-70" dirty="0">
                <a:solidFill>
                  <a:srgbClr val="4E3A2F"/>
                </a:solidFill>
                <a:latin typeface="Arial"/>
                <a:cs typeface="Arial"/>
              </a:rPr>
              <a:t>basically </a:t>
            </a:r>
            <a:r>
              <a:rPr sz="2400" b="1" spc="-80" dirty="0">
                <a:solidFill>
                  <a:srgbClr val="4E3A2F"/>
                </a:solidFill>
                <a:latin typeface="Arial"/>
                <a:cs typeface="Arial"/>
              </a:rPr>
              <a:t>developed </a:t>
            </a:r>
            <a:r>
              <a:rPr sz="2400" b="1" spc="20" dirty="0">
                <a:solidFill>
                  <a:srgbClr val="4E3A2F"/>
                </a:solidFill>
                <a:latin typeface="Arial"/>
                <a:cs typeface="Arial"/>
              </a:rPr>
              <a:t>for </a:t>
            </a:r>
            <a:r>
              <a:rPr sz="2400" b="1" spc="-45" dirty="0">
                <a:solidFill>
                  <a:srgbClr val="4E3A2F"/>
                </a:solidFill>
                <a:latin typeface="Arial"/>
                <a:cs typeface="Arial"/>
              </a:rPr>
              <a:t>large </a:t>
            </a:r>
            <a:r>
              <a:rPr sz="2400" b="1" spc="-40" dirty="0">
                <a:solidFill>
                  <a:srgbClr val="4E3A2F"/>
                </a:solidFill>
                <a:latin typeface="Arial"/>
                <a:cs typeface="Arial"/>
              </a:rPr>
              <a:t>amount</a:t>
            </a:r>
            <a:r>
              <a:rPr sz="2400" b="1" spc="-114" dirty="0">
                <a:solidFill>
                  <a:srgbClr val="4E3A2F"/>
                </a:solidFill>
                <a:latin typeface="Arial"/>
                <a:cs typeface="Arial"/>
              </a:rPr>
              <a:t> </a:t>
            </a:r>
            <a:r>
              <a:rPr sz="2400" b="1" spc="-5" dirty="0">
                <a:solidFill>
                  <a:srgbClr val="4E3A2F"/>
                </a:solidFill>
                <a:latin typeface="Arial"/>
                <a:cs typeface="Arial"/>
              </a:rPr>
              <a:t>of  </a:t>
            </a:r>
            <a:r>
              <a:rPr sz="2400" b="1" spc="-65" dirty="0">
                <a:solidFill>
                  <a:srgbClr val="4E3A2F"/>
                </a:solidFill>
                <a:latin typeface="Arial"/>
                <a:cs typeface="Arial"/>
              </a:rPr>
              <a:t>data. </a:t>
            </a:r>
            <a:r>
              <a:rPr sz="2400" b="1" spc="15" dirty="0">
                <a:solidFill>
                  <a:srgbClr val="4E3A2F"/>
                </a:solidFill>
                <a:latin typeface="Arial"/>
                <a:cs typeface="Arial"/>
              </a:rPr>
              <a:t>When </a:t>
            </a:r>
            <a:r>
              <a:rPr sz="2400" b="1" spc="-50" dirty="0">
                <a:solidFill>
                  <a:srgbClr val="4E3A2F"/>
                </a:solidFill>
                <a:latin typeface="Arial"/>
                <a:cs typeface="Arial"/>
              </a:rPr>
              <a:t>dealing </a:t>
            </a:r>
            <a:r>
              <a:rPr sz="2400" b="1" spc="35" dirty="0">
                <a:solidFill>
                  <a:srgbClr val="4E3A2F"/>
                </a:solidFill>
                <a:latin typeface="Arial"/>
                <a:cs typeface="Arial"/>
              </a:rPr>
              <a:t>with </a:t>
            </a:r>
            <a:r>
              <a:rPr sz="2400" b="1" spc="-85" dirty="0">
                <a:solidFill>
                  <a:srgbClr val="4E3A2F"/>
                </a:solidFill>
                <a:latin typeface="Arial"/>
                <a:cs typeface="Arial"/>
              </a:rPr>
              <a:t>huge </a:t>
            </a:r>
            <a:r>
              <a:rPr sz="2400" b="1" spc="-40" dirty="0">
                <a:solidFill>
                  <a:srgbClr val="4E3A2F"/>
                </a:solidFill>
                <a:latin typeface="Arial"/>
                <a:cs typeface="Arial"/>
              </a:rPr>
              <a:t>amount </a:t>
            </a:r>
            <a:r>
              <a:rPr sz="2400" b="1" spc="-5" dirty="0">
                <a:solidFill>
                  <a:srgbClr val="4E3A2F"/>
                </a:solidFill>
                <a:latin typeface="Arial"/>
                <a:cs typeface="Arial"/>
              </a:rPr>
              <a:t>of </a:t>
            </a:r>
            <a:r>
              <a:rPr sz="2400" b="1" spc="-60" dirty="0">
                <a:solidFill>
                  <a:srgbClr val="4E3A2F"/>
                </a:solidFill>
                <a:latin typeface="Arial"/>
                <a:cs typeface="Arial"/>
              </a:rPr>
              <a:t>data, </a:t>
            </a:r>
            <a:r>
              <a:rPr sz="2400" b="1" spc="-35" dirty="0">
                <a:solidFill>
                  <a:srgbClr val="4E3A2F"/>
                </a:solidFill>
                <a:latin typeface="Arial"/>
                <a:cs typeface="Arial"/>
              </a:rPr>
              <a:t>there </a:t>
            </a:r>
            <a:r>
              <a:rPr sz="2400" b="1" spc="-60" dirty="0">
                <a:solidFill>
                  <a:srgbClr val="4E3A2F"/>
                </a:solidFill>
                <a:latin typeface="Arial"/>
                <a:cs typeface="Arial"/>
              </a:rPr>
              <a:t>are </a:t>
            </a:r>
            <a:r>
              <a:rPr sz="2400" b="1" spc="-10" dirty="0">
                <a:solidFill>
                  <a:srgbClr val="4E3A2F"/>
                </a:solidFill>
                <a:latin typeface="Arial"/>
                <a:cs typeface="Arial"/>
              </a:rPr>
              <a:t>two  </a:t>
            </a:r>
            <a:r>
              <a:rPr sz="2400" b="1" spc="-65" dirty="0">
                <a:solidFill>
                  <a:srgbClr val="4E3A2F"/>
                </a:solidFill>
                <a:latin typeface="Arial"/>
                <a:cs typeface="Arial"/>
              </a:rPr>
              <a:t>things </a:t>
            </a:r>
            <a:r>
              <a:rPr sz="2400" b="1" spc="-5" dirty="0">
                <a:solidFill>
                  <a:srgbClr val="4E3A2F"/>
                </a:solidFill>
                <a:latin typeface="Arial"/>
                <a:cs typeface="Arial"/>
              </a:rPr>
              <a:t>that </a:t>
            </a:r>
            <a:r>
              <a:rPr sz="2400" b="1" spc="-20" dirty="0">
                <a:solidFill>
                  <a:srgbClr val="4E3A2F"/>
                </a:solidFill>
                <a:latin typeface="Arial"/>
                <a:cs typeface="Arial"/>
              </a:rPr>
              <a:t>require</a:t>
            </a:r>
            <a:r>
              <a:rPr sz="2400" b="1" spc="-165" dirty="0">
                <a:solidFill>
                  <a:srgbClr val="4E3A2F"/>
                </a:solidFill>
                <a:latin typeface="Arial"/>
                <a:cs typeface="Arial"/>
              </a:rPr>
              <a:t> </a:t>
            </a:r>
            <a:r>
              <a:rPr sz="2400" b="1" spc="-25" dirty="0">
                <a:solidFill>
                  <a:srgbClr val="4E3A2F"/>
                </a:solidFill>
                <a:latin typeface="Arial"/>
                <a:cs typeface="Arial"/>
              </a:rPr>
              <a:t>optimization:</a:t>
            </a:r>
            <a:endParaRPr sz="2400">
              <a:latin typeface="Arial"/>
              <a:cs typeface="Arial"/>
            </a:endParaRPr>
          </a:p>
          <a:p>
            <a:pPr marL="12700">
              <a:lnSpc>
                <a:spcPct val="100000"/>
              </a:lnSpc>
              <a:spcBef>
                <a:spcPts val="30"/>
              </a:spcBef>
              <a:tabLst>
                <a:tab pos="431165" algn="l"/>
              </a:tabLst>
            </a:pPr>
            <a:r>
              <a:rPr sz="1650" spc="345" dirty="0">
                <a:solidFill>
                  <a:srgbClr val="F0A12D"/>
                </a:solidFill>
                <a:latin typeface="Arial"/>
                <a:cs typeface="Arial"/>
              </a:rPr>
              <a:t>	</a:t>
            </a:r>
            <a:r>
              <a:rPr sz="2400" b="1" spc="-95" dirty="0">
                <a:solidFill>
                  <a:srgbClr val="00AFF0"/>
                </a:solidFill>
                <a:latin typeface="Arial"/>
                <a:cs typeface="Arial"/>
              </a:rPr>
              <a:t>Storage </a:t>
            </a:r>
            <a:r>
              <a:rPr sz="2400" b="1" spc="-5" dirty="0">
                <a:solidFill>
                  <a:srgbClr val="00AFF0"/>
                </a:solidFill>
                <a:latin typeface="Arial"/>
                <a:cs typeface="Arial"/>
              </a:rPr>
              <a:t>of </a:t>
            </a:r>
            <a:r>
              <a:rPr sz="2400" b="1" spc="-60" dirty="0">
                <a:solidFill>
                  <a:srgbClr val="00AFF0"/>
                </a:solidFill>
                <a:latin typeface="Arial"/>
                <a:cs typeface="Arial"/>
              </a:rPr>
              <a:t>data </a:t>
            </a:r>
            <a:r>
              <a:rPr sz="2400" b="1" spc="-70" dirty="0">
                <a:solidFill>
                  <a:srgbClr val="00AFF0"/>
                </a:solidFill>
                <a:latin typeface="Arial"/>
                <a:cs typeface="Arial"/>
              </a:rPr>
              <a:t>and </a:t>
            </a:r>
            <a:r>
              <a:rPr sz="2400" b="1" spc="-10" dirty="0">
                <a:solidFill>
                  <a:srgbClr val="00AFF0"/>
                </a:solidFill>
                <a:latin typeface="Arial"/>
                <a:cs typeface="Arial"/>
              </a:rPr>
              <a:t>retrieval </a:t>
            </a:r>
            <a:r>
              <a:rPr sz="2400" b="1" spc="-5" dirty="0">
                <a:solidFill>
                  <a:srgbClr val="00AFF0"/>
                </a:solidFill>
                <a:latin typeface="Arial"/>
                <a:cs typeface="Arial"/>
              </a:rPr>
              <a:t>of</a:t>
            </a:r>
            <a:r>
              <a:rPr sz="2400" b="1" spc="-155" dirty="0">
                <a:solidFill>
                  <a:srgbClr val="00AFF0"/>
                </a:solidFill>
                <a:latin typeface="Arial"/>
                <a:cs typeface="Arial"/>
              </a:rPr>
              <a:t> </a:t>
            </a:r>
            <a:r>
              <a:rPr sz="2400" b="1" spc="-60" dirty="0">
                <a:solidFill>
                  <a:srgbClr val="00AFF0"/>
                </a:solidFill>
                <a:latin typeface="Arial"/>
                <a:cs typeface="Arial"/>
              </a:rPr>
              <a:t>data</a:t>
            </a:r>
            <a:r>
              <a:rPr sz="2400" b="1" spc="-60" dirty="0">
                <a:solidFill>
                  <a:srgbClr val="4E3A2F"/>
                </a:solidFill>
                <a:latin typeface="Arial"/>
                <a:cs typeface="Arial"/>
              </a:rPr>
              <a:t>.</a:t>
            </a:r>
            <a:endParaRPr sz="2400">
              <a:latin typeface="Arial"/>
              <a:cs typeface="Arial"/>
            </a:endParaRPr>
          </a:p>
          <a:p>
            <a:pPr marL="355600" marR="139065" indent="-342900">
              <a:lnSpc>
                <a:spcPts val="2300"/>
              </a:lnSpc>
              <a:spcBef>
                <a:spcPts val="560"/>
              </a:spcBef>
              <a:tabLst>
                <a:tab pos="583565" algn="l"/>
                <a:tab pos="2146935" algn="l"/>
                <a:tab pos="7768590" algn="l"/>
              </a:tabLst>
            </a:pPr>
            <a:r>
              <a:rPr sz="1650" spc="345" dirty="0">
                <a:solidFill>
                  <a:srgbClr val="F0A12D"/>
                </a:solidFill>
                <a:latin typeface="Arial"/>
                <a:cs typeface="Arial"/>
              </a:rPr>
              <a:t>		</a:t>
            </a:r>
            <a:r>
              <a:rPr sz="2400" b="1" spc="-110" dirty="0">
                <a:solidFill>
                  <a:srgbClr val="FF0000"/>
                </a:solidFill>
                <a:latin typeface="Arial"/>
                <a:cs typeface="Arial"/>
              </a:rPr>
              <a:t>Storage</a:t>
            </a:r>
            <a:r>
              <a:rPr sz="2400" b="1" spc="-110" dirty="0">
                <a:solidFill>
                  <a:srgbClr val="4E3A2F"/>
                </a:solidFill>
                <a:latin typeface="Arial"/>
                <a:cs typeface="Arial"/>
              </a:rPr>
              <a:t>: </a:t>
            </a:r>
            <a:r>
              <a:rPr sz="2400" b="1" spc="-60" dirty="0">
                <a:solidFill>
                  <a:srgbClr val="4E3A2F"/>
                </a:solidFill>
                <a:latin typeface="Arial"/>
                <a:cs typeface="Arial"/>
              </a:rPr>
              <a:t>The data </a:t>
            </a:r>
            <a:r>
              <a:rPr sz="2400" b="1" spc="-130" dirty="0">
                <a:solidFill>
                  <a:srgbClr val="4E3A2F"/>
                </a:solidFill>
                <a:latin typeface="Arial"/>
                <a:cs typeface="Arial"/>
              </a:rPr>
              <a:t>is </a:t>
            </a:r>
            <a:r>
              <a:rPr sz="2400" b="1" spc="-90" dirty="0">
                <a:solidFill>
                  <a:srgbClr val="4E3A2F"/>
                </a:solidFill>
                <a:latin typeface="Arial"/>
                <a:cs typeface="Arial"/>
              </a:rPr>
              <a:t>stored </a:t>
            </a:r>
            <a:r>
              <a:rPr sz="2400" b="1" spc="20" dirty="0">
                <a:solidFill>
                  <a:srgbClr val="4E3A2F"/>
                </a:solidFill>
                <a:latin typeface="Arial"/>
                <a:cs typeface="Arial"/>
              </a:rPr>
              <a:t>in </a:t>
            </a:r>
            <a:r>
              <a:rPr sz="2400" b="1" spc="-150" dirty="0">
                <a:solidFill>
                  <a:srgbClr val="4E3A2F"/>
                </a:solidFill>
                <a:latin typeface="Arial"/>
                <a:cs typeface="Arial"/>
              </a:rPr>
              <a:t>such </a:t>
            </a:r>
            <a:r>
              <a:rPr sz="2400" b="1" spc="-100" dirty="0">
                <a:solidFill>
                  <a:srgbClr val="4E3A2F"/>
                </a:solidFill>
                <a:latin typeface="Arial"/>
                <a:cs typeface="Arial"/>
              </a:rPr>
              <a:t>a </a:t>
            </a:r>
            <a:r>
              <a:rPr sz="2400" b="1" spc="-30" dirty="0">
                <a:solidFill>
                  <a:srgbClr val="4E3A2F"/>
                </a:solidFill>
                <a:latin typeface="Arial"/>
                <a:cs typeface="Arial"/>
              </a:rPr>
              <a:t>way </a:t>
            </a:r>
            <a:r>
              <a:rPr sz="2400" b="1" spc="-5" dirty="0">
                <a:solidFill>
                  <a:srgbClr val="4E3A2F"/>
                </a:solidFill>
                <a:latin typeface="Arial"/>
                <a:cs typeface="Arial"/>
              </a:rPr>
              <a:t>that</a:t>
            </a:r>
            <a:r>
              <a:rPr sz="2400" b="1" spc="130" dirty="0">
                <a:solidFill>
                  <a:srgbClr val="4E3A2F"/>
                </a:solidFill>
                <a:latin typeface="Arial"/>
                <a:cs typeface="Arial"/>
              </a:rPr>
              <a:t> </a:t>
            </a:r>
            <a:r>
              <a:rPr sz="2400" b="1" spc="60" dirty="0">
                <a:solidFill>
                  <a:srgbClr val="4E3A2F"/>
                </a:solidFill>
                <a:latin typeface="Arial"/>
                <a:cs typeface="Arial"/>
              </a:rPr>
              <a:t>it</a:t>
            </a:r>
            <a:r>
              <a:rPr sz="2400" b="1" spc="-70" dirty="0">
                <a:solidFill>
                  <a:srgbClr val="4E3A2F"/>
                </a:solidFill>
                <a:latin typeface="Arial"/>
                <a:cs typeface="Arial"/>
              </a:rPr>
              <a:t> </a:t>
            </a:r>
            <a:r>
              <a:rPr sz="2400" b="1" spc="-175" dirty="0">
                <a:solidFill>
                  <a:srgbClr val="4E3A2F"/>
                </a:solidFill>
                <a:latin typeface="Arial"/>
                <a:cs typeface="Arial"/>
              </a:rPr>
              <a:t>use</a:t>
            </a:r>
            <a:r>
              <a:rPr sz="2400" spc="-175" dirty="0">
                <a:solidFill>
                  <a:srgbClr val="4E3A2F"/>
                </a:solidFill>
                <a:latin typeface="Times New Roman"/>
                <a:cs typeface="Times New Roman"/>
              </a:rPr>
              <a:t>	</a:t>
            </a:r>
            <a:r>
              <a:rPr sz="2400" b="1" spc="-185" dirty="0">
                <a:solidFill>
                  <a:srgbClr val="4E3A2F"/>
                </a:solidFill>
                <a:latin typeface="Arial"/>
                <a:cs typeface="Arial"/>
              </a:rPr>
              <a:t>less  </a:t>
            </a:r>
            <a:r>
              <a:rPr sz="2400" b="1" spc="-170" dirty="0">
                <a:solidFill>
                  <a:srgbClr val="4E3A2F"/>
                </a:solidFill>
                <a:latin typeface="Arial"/>
                <a:cs typeface="Arial"/>
              </a:rPr>
              <a:t>space</a:t>
            </a:r>
            <a:r>
              <a:rPr sz="2400" b="1" spc="-65" dirty="0">
                <a:solidFill>
                  <a:srgbClr val="4E3A2F"/>
                </a:solidFill>
                <a:latin typeface="Arial"/>
                <a:cs typeface="Arial"/>
              </a:rPr>
              <a:t> </a:t>
            </a:r>
            <a:r>
              <a:rPr sz="2400" b="1" spc="-215" dirty="0">
                <a:solidFill>
                  <a:srgbClr val="4E3A2F"/>
                </a:solidFill>
                <a:latin typeface="Arial"/>
                <a:cs typeface="Arial"/>
              </a:rPr>
              <a:t>as</a:t>
            </a:r>
            <a:r>
              <a:rPr sz="2400" b="1" spc="-70" dirty="0">
                <a:solidFill>
                  <a:srgbClr val="4E3A2F"/>
                </a:solidFill>
                <a:latin typeface="Arial"/>
                <a:cs typeface="Arial"/>
              </a:rPr>
              <a:t> </a:t>
            </a:r>
            <a:r>
              <a:rPr sz="2400" b="1" spc="-35" dirty="0">
                <a:solidFill>
                  <a:srgbClr val="4E3A2F"/>
                </a:solidFill>
                <a:latin typeface="Arial"/>
                <a:cs typeface="Arial"/>
              </a:rPr>
              <a:t>the</a:t>
            </a:r>
            <a:r>
              <a:rPr sz="2400" spc="-35" dirty="0">
                <a:solidFill>
                  <a:srgbClr val="4E3A2F"/>
                </a:solidFill>
                <a:latin typeface="Times New Roman"/>
                <a:cs typeface="Times New Roman"/>
              </a:rPr>
              <a:t>	</a:t>
            </a:r>
            <a:r>
              <a:rPr sz="2400" b="1" spc="-50" dirty="0">
                <a:solidFill>
                  <a:srgbClr val="4E3A2F"/>
                </a:solidFill>
                <a:latin typeface="Arial"/>
                <a:cs typeface="Arial"/>
              </a:rPr>
              <a:t>duplicate </a:t>
            </a:r>
            <a:r>
              <a:rPr sz="2400" b="1" spc="-60" dirty="0">
                <a:solidFill>
                  <a:srgbClr val="4E3A2F"/>
                </a:solidFill>
                <a:latin typeface="Arial"/>
                <a:cs typeface="Arial"/>
              </a:rPr>
              <a:t>data </a:t>
            </a:r>
            <a:r>
              <a:rPr sz="2400" b="1" spc="-150" dirty="0">
                <a:solidFill>
                  <a:srgbClr val="4E3A2F"/>
                </a:solidFill>
                <a:latin typeface="Arial"/>
                <a:cs typeface="Arial"/>
              </a:rPr>
              <a:t>has </a:t>
            </a:r>
            <a:r>
              <a:rPr sz="2400" b="1" spc="-90" dirty="0">
                <a:solidFill>
                  <a:srgbClr val="4E3A2F"/>
                </a:solidFill>
                <a:latin typeface="Arial"/>
                <a:cs typeface="Arial"/>
              </a:rPr>
              <a:t>been </a:t>
            </a:r>
            <a:r>
              <a:rPr sz="2400" b="1" spc="-65" dirty="0">
                <a:solidFill>
                  <a:srgbClr val="4E3A2F"/>
                </a:solidFill>
                <a:latin typeface="Arial"/>
                <a:cs typeface="Arial"/>
              </a:rPr>
              <a:t>removed </a:t>
            </a:r>
            <a:r>
              <a:rPr sz="2400" b="1" spc="-45" dirty="0">
                <a:solidFill>
                  <a:srgbClr val="4E3A2F"/>
                </a:solidFill>
                <a:latin typeface="Arial"/>
                <a:cs typeface="Arial"/>
              </a:rPr>
              <a:t>before</a:t>
            </a:r>
            <a:r>
              <a:rPr sz="2400" b="1" spc="-10" dirty="0">
                <a:solidFill>
                  <a:srgbClr val="4E3A2F"/>
                </a:solidFill>
                <a:latin typeface="Arial"/>
                <a:cs typeface="Arial"/>
              </a:rPr>
              <a:t> </a:t>
            </a:r>
            <a:r>
              <a:rPr sz="2400" b="1" spc="-95" dirty="0">
                <a:solidFill>
                  <a:srgbClr val="4E3A2F"/>
                </a:solidFill>
                <a:latin typeface="Arial"/>
                <a:cs typeface="Arial"/>
              </a:rPr>
              <a:t>storage.</a:t>
            </a:r>
            <a:endParaRPr sz="2400">
              <a:latin typeface="Arial"/>
              <a:cs typeface="Arial"/>
            </a:endParaRPr>
          </a:p>
          <a:p>
            <a:pPr marL="355600" marR="85090" indent="-342900">
              <a:lnSpc>
                <a:spcPct val="79800"/>
              </a:lnSpc>
              <a:spcBef>
                <a:spcPts val="605"/>
              </a:spcBef>
              <a:tabLst>
                <a:tab pos="354965" algn="l"/>
              </a:tabLst>
            </a:pPr>
            <a:r>
              <a:rPr sz="1650" spc="345" dirty="0">
                <a:solidFill>
                  <a:srgbClr val="F0A12D"/>
                </a:solidFill>
                <a:latin typeface="Arial"/>
                <a:cs typeface="Arial"/>
              </a:rPr>
              <a:t>	</a:t>
            </a:r>
            <a:r>
              <a:rPr sz="2400" b="1" spc="-140" dirty="0">
                <a:solidFill>
                  <a:srgbClr val="FF0000"/>
                </a:solidFill>
                <a:latin typeface="Arial"/>
                <a:cs typeface="Arial"/>
              </a:rPr>
              <a:t>Fast </a:t>
            </a:r>
            <a:r>
              <a:rPr sz="2400" b="1" spc="-30" dirty="0">
                <a:solidFill>
                  <a:srgbClr val="FF0000"/>
                </a:solidFill>
                <a:latin typeface="Arial"/>
                <a:cs typeface="Arial"/>
              </a:rPr>
              <a:t>Retrieval </a:t>
            </a:r>
            <a:r>
              <a:rPr sz="2400" b="1" spc="-5" dirty="0">
                <a:solidFill>
                  <a:srgbClr val="FF0000"/>
                </a:solidFill>
                <a:latin typeface="Arial"/>
                <a:cs typeface="Arial"/>
              </a:rPr>
              <a:t>of </a:t>
            </a:r>
            <a:r>
              <a:rPr sz="2400" b="1" spc="-85" dirty="0">
                <a:solidFill>
                  <a:srgbClr val="FF0000"/>
                </a:solidFill>
                <a:latin typeface="Arial"/>
                <a:cs typeface="Arial"/>
              </a:rPr>
              <a:t>data: </a:t>
            </a:r>
            <a:r>
              <a:rPr sz="2400" b="1" spc="-50" dirty="0">
                <a:solidFill>
                  <a:srgbClr val="4E3A2F"/>
                </a:solidFill>
                <a:latin typeface="Arial"/>
                <a:cs typeface="Arial"/>
              </a:rPr>
              <a:t>Along </a:t>
            </a:r>
            <a:r>
              <a:rPr sz="2400" b="1" spc="35" dirty="0">
                <a:solidFill>
                  <a:srgbClr val="4E3A2F"/>
                </a:solidFill>
                <a:latin typeface="Arial"/>
                <a:cs typeface="Arial"/>
              </a:rPr>
              <a:t>with </a:t>
            </a:r>
            <a:r>
              <a:rPr sz="2400" b="1" spc="-55" dirty="0">
                <a:solidFill>
                  <a:srgbClr val="4E3A2F"/>
                </a:solidFill>
                <a:latin typeface="Arial"/>
                <a:cs typeface="Arial"/>
              </a:rPr>
              <a:t>storing </a:t>
            </a:r>
            <a:r>
              <a:rPr sz="2400" b="1" spc="-35" dirty="0">
                <a:solidFill>
                  <a:srgbClr val="4E3A2F"/>
                </a:solidFill>
                <a:latin typeface="Arial"/>
                <a:cs typeface="Arial"/>
              </a:rPr>
              <a:t>the </a:t>
            </a:r>
            <a:r>
              <a:rPr sz="2400" b="1" spc="-60" dirty="0">
                <a:solidFill>
                  <a:srgbClr val="4E3A2F"/>
                </a:solidFill>
                <a:latin typeface="Arial"/>
                <a:cs typeface="Arial"/>
              </a:rPr>
              <a:t>data </a:t>
            </a:r>
            <a:r>
              <a:rPr sz="2400" b="1" spc="20" dirty="0">
                <a:solidFill>
                  <a:srgbClr val="4E3A2F"/>
                </a:solidFill>
                <a:latin typeface="Arial"/>
                <a:cs typeface="Arial"/>
              </a:rPr>
              <a:t>in </a:t>
            </a:r>
            <a:r>
              <a:rPr sz="2400" b="1" spc="-65" dirty="0">
                <a:solidFill>
                  <a:srgbClr val="4E3A2F"/>
                </a:solidFill>
                <a:latin typeface="Arial"/>
                <a:cs typeface="Arial"/>
              </a:rPr>
              <a:t>an  </a:t>
            </a:r>
            <a:r>
              <a:rPr sz="2400" b="1" spc="-25" dirty="0">
                <a:solidFill>
                  <a:srgbClr val="4E3A2F"/>
                </a:solidFill>
                <a:latin typeface="Arial"/>
                <a:cs typeface="Arial"/>
              </a:rPr>
              <a:t>optimized </a:t>
            </a:r>
            <a:r>
              <a:rPr sz="2400" b="1" spc="-70" dirty="0">
                <a:solidFill>
                  <a:srgbClr val="4E3A2F"/>
                </a:solidFill>
                <a:latin typeface="Arial"/>
                <a:cs typeface="Arial"/>
              </a:rPr>
              <a:t>and </a:t>
            </a:r>
            <a:r>
              <a:rPr sz="2400" b="1" spc="-95" dirty="0">
                <a:solidFill>
                  <a:srgbClr val="4E3A2F"/>
                </a:solidFill>
                <a:latin typeface="Arial"/>
                <a:cs typeface="Arial"/>
              </a:rPr>
              <a:t>systematic </a:t>
            </a:r>
            <a:r>
              <a:rPr sz="2400" b="1" spc="-45" dirty="0">
                <a:solidFill>
                  <a:srgbClr val="4E3A2F"/>
                </a:solidFill>
                <a:latin typeface="Arial"/>
                <a:cs typeface="Arial"/>
              </a:rPr>
              <a:t>manner, </a:t>
            </a:r>
            <a:r>
              <a:rPr sz="2400" b="1" spc="60" dirty="0">
                <a:solidFill>
                  <a:srgbClr val="4E3A2F"/>
                </a:solidFill>
                <a:latin typeface="Arial"/>
                <a:cs typeface="Arial"/>
              </a:rPr>
              <a:t>it </a:t>
            </a:r>
            <a:r>
              <a:rPr sz="2400" b="1" spc="-130" dirty="0">
                <a:solidFill>
                  <a:srgbClr val="4E3A2F"/>
                </a:solidFill>
                <a:latin typeface="Arial"/>
                <a:cs typeface="Arial"/>
              </a:rPr>
              <a:t>is </a:t>
            </a:r>
            <a:r>
              <a:rPr sz="2400" b="1" spc="-120" dirty="0">
                <a:solidFill>
                  <a:srgbClr val="4E3A2F"/>
                </a:solidFill>
                <a:latin typeface="Arial"/>
                <a:cs typeface="Arial"/>
              </a:rPr>
              <a:t>also </a:t>
            </a:r>
            <a:r>
              <a:rPr sz="2400" b="1" spc="-10" dirty="0">
                <a:solidFill>
                  <a:srgbClr val="4E3A2F"/>
                </a:solidFill>
                <a:latin typeface="Arial"/>
                <a:cs typeface="Arial"/>
              </a:rPr>
              <a:t>important </a:t>
            </a:r>
            <a:r>
              <a:rPr sz="2400" b="1" spc="-5" dirty="0">
                <a:solidFill>
                  <a:srgbClr val="4E3A2F"/>
                </a:solidFill>
                <a:latin typeface="Arial"/>
                <a:cs typeface="Arial"/>
              </a:rPr>
              <a:t>that</a:t>
            </a:r>
            <a:r>
              <a:rPr sz="2400" b="1" spc="-215" dirty="0">
                <a:solidFill>
                  <a:srgbClr val="4E3A2F"/>
                </a:solidFill>
                <a:latin typeface="Arial"/>
                <a:cs typeface="Arial"/>
              </a:rPr>
              <a:t> </a:t>
            </a:r>
            <a:r>
              <a:rPr sz="2400" b="1" spc="-55" dirty="0">
                <a:solidFill>
                  <a:srgbClr val="4E3A2F"/>
                </a:solidFill>
                <a:latin typeface="Arial"/>
                <a:cs typeface="Arial"/>
              </a:rPr>
              <a:t>we  </a:t>
            </a:r>
            <a:r>
              <a:rPr sz="2400" b="1" spc="-25" dirty="0">
                <a:solidFill>
                  <a:srgbClr val="4E3A2F"/>
                </a:solidFill>
                <a:latin typeface="Arial"/>
                <a:cs typeface="Arial"/>
              </a:rPr>
              <a:t>retrieve </a:t>
            </a:r>
            <a:r>
              <a:rPr sz="2400" b="1" spc="-35" dirty="0">
                <a:solidFill>
                  <a:srgbClr val="4E3A2F"/>
                </a:solidFill>
                <a:latin typeface="Arial"/>
                <a:cs typeface="Arial"/>
              </a:rPr>
              <a:t>the </a:t>
            </a:r>
            <a:r>
              <a:rPr sz="2400" b="1" spc="-60" dirty="0">
                <a:solidFill>
                  <a:srgbClr val="4E3A2F"/>
                </a:solidFill>
                <a:latin typeface="Arial"/>
                <a:cs typeface="Arial"/>
              </a:rPr>
              <a:t>data </a:t>
            </a:r>
            <a:r>
              <a:rPr sz="2400" b="1" spc="-15" dirty="0">
                <a:solidFill>
                  <a:srgbClr val="4E3A2F"/>
                </a:solidFill>
                <a:latin typeface="Arial"/>
                <a:cs typeface="Arial"/>
              </a:rPr>
              <a:t>quickly </a:t>
            </a:r>
            <a:r>
              <a:rPr sz="2400" b="1" spc="-40" dirty="0">
                <a:solidFill>
                  <a:srgbClr val="4E3A2F"/>
                </a:solidFill>
                <a:latin typeface="Arial"/>
                <a:cs typeface="Arial"/>
              </a:rPr>
              <a:t>when </a:t>
            </a:r>
            <a:r>
              <a:rPr sz="2400" b="1" spc="-100" dirty="0">
                <a:solidFill>
                  <a:srgbClr val="4E3A2F"/>
                </a:solidFill>
                <a:latin typeface="Arial"/>
                <a:cs typeface="Arial"/>
              </a:rPr>
              <a:t>needed. </a:t>
            </a:r>
            <a:r>
              <a:rPr sz="2400" b="1" spc="-85" dirty="0">
                <a:solidFill>
                  <a:srgbClr val="4E3A2F"/>
                </a:solidFill>
                <a:latin typeface="Arial"/>
                <a:cs typeface="Arial"/>
              </a:rPr>
              <a:t>Database </a:t>
            </a:r>
            <a:r>
              <a:rPr sz="2400" b="1" spc="-155" dirty="0">
                <a:solidFill>
                  <a:srgbClr val="4E3A2F"/>
                </a:solidFill>
                <a:latin typeface="Arial"/>
                <a:cs typeface="Arial"/>
              </a:rPr>
              <a:t>systems  </a:t>
            </a:r>
            <a:r>
              <a:rPr sz="2400" b="1" spc="-100" dirty="0">
                <a:solidFill>
                  <a:srgbClr val="4E3A2F"/>
                </a:solidFill>
                <a:latin typeface="Arial"/>
                <a:cs typeface="Arial"/>
              </a:rPr>
              <a:t>ensure </a:t>
            </a:r>
            <a:r>
              <a:rPr sz="2400" b="1" spc="-5" dirty="0">
                <a:solidFill>
                  <a:srgbClr val="4E3A2F"/>
                </a:solidFill>
                <a:latin typeface="Arial"/>
                <a:cs typeface="Arial"/>
              </a:rPr>
              <a:t>that </a:t>
            </a:r>
            <a:r>
              <a:rPr sz="2400" b="1" spc="-35" dirty="0">
                <a:solidFill>
                  <a:srgbClr val="4E3A2F"/>
                </a:solidFill>
                <a:latin typeface="Arial"/>
                <a:cs typeface="Arial"/>
              </a:rPr>
              <a:t>the </a:t>
            </a:r>
            <a:r>
              <a:rPr sz="2400" b="1" spc="-60" dirty="0">
                <a:solidFill>
                  <a:srgbClr val="4E3A2F"/>
                </a:solidFill>
                <a:latin typeface="Arial"/>
                <a:cs typeface="Arial"/>
              </a:rPr>
              <a:t>data </a:t>
            </a:r>
            <a:r>
              <a:rPr sz="2400" b="1" spc="-130" dirty="0">
                <a:solidFill>
                  <a:srgbClr val="4E3A2F"/>
                </a:solidFill>
                <a:latin typeface="Arial"/>
                <a:cs typeface="Arial"/>
              </a:rPr>
              <a:t>is </a:t>
            </a:r>
            <a:r>
              <a:rPr sz="2400" b="1" spc="-30" dirty="0">
                <a:solidFill>
                  <a:srgbClr val="4E3A2F"/>
                </a:solidFill>
                <a:latin typeface="Arial"/>
                <a:cs typeface="Arial"/>
              </a:rPr>
              <a:t>retrieved </a:t>
            </a:r>
            <a:r>
              <a:rPr sz="2400" b="1" spc="-215" dirty="0">
                <a:solidFill>
                  <a:srgbClr val="4E3A2F"/>
                </a:solidFill>
                <a:latin typeface="Arial"/>
                <a:cs typeface="Arial"/>
              </a:rPr>
              <a:t>as </a:t>
            </a:r>
            <a:r>
              <a:rPr sz="2400" b="1" spc="-15" dirty="0">
                <a:solidFill>
                  <a:srgbClr val="4E3A2F"/>
                </a:solidFill>
                <a:latin typeface="Arial"/>
                <a:cs typeface="Arial"/>
              </a:rPr>
              <a:t>quickly </a:t>
            </a:r>
            <a:r>
              <a:rPr sz="2400" b="1" spc="-215" dirty="0">
                <a:solidFill>
                  <a:srgbClr val="4E3A2F"/>
                </a:solidFill>
                <a:latin typeface="Arial"/>
                <a:cs typeface="Arial"/>
              </a:rPr>
              <a:t>as</a:t>
            </a:r>
            <a:r>
              <a:rPr sz="2400" b="1" spc="-70" dirty="0">
                <a:solidFill>
                  <a:srgbClr val="4E3A2F"/>
                </a:solidFill>
                <a:latin typeface="Arial"/>
                <a:cs typeface="Arial"/>
              </a:rPr>
              <a:t> </a:t>
            </a:r>
            <a:r>
              <a:rPr sz="2400" b="1" spc="-114" dirty="0">
                <a:solidFill>
                  <a:srgbClr val="4E3A2F"/>
                </a:solidFill>
                <a:latin typeface="Arial"/>
                <a:cs typeface="Arial"/>
              </a:rPr>
              <a:t>possibl</a:t>
            </a:r>
            <a:r>
              <a:rPr sz="2700" b="1" spc="-114" dirty="0">
                <a:solidFill>
                  <a:srgbClr val="4E3A2F"/>
                </a:solidFill>
                <a:latin typeface="Arial"/>
                <a:cs typeface="Arial"/>
              </a:rPr>
              <a:t>e.</a:t>
            </a:r>
            <a:endParaRPr sz="270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4350" y="5345179"/>
            <a:ext cx="8629650" cy="11811"/>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78740" y="228600"/>
            <a:ext cx="8465185" cy="4216539"/>
          </a:xfrm>
          <a:prstGeom prst="rect">
            <a:avLst/>
          </a:prstGeom>
        </p:spPr>
        <p:txBody>
          <a:bodyPr vert="horz" wrap="square" lIns="0" tIns="73660" rIns="0" bIns="0" rtlCol="0">
            <a:spAutoFit/>
          </a:bodyPr>
          <a:lstStyle/>
          <a:p>
            <a:pPr marL="12700">
              <a:lnSpc>
                <a:spcPct val="100000"/>
              </a:lnSpc>
              <a:spcBef>
                <a:spcPts val="580"/>
              </a:spcBef>
            </a:pPr>
            <a:r>
              <a:rPr sz="2000" spc="-40" dirty="0">
                <a:solidFill>
                  <a:srgbClr val="FF0000"/>
                </a:solidFill>
                <a:latin typeface="Georgia"/>
                <a:cs typeface="Georgia"/>
              </a:rPr>
              <a:t>Data</a:t>
            </a:r>
            <a:r>
              <a:rPr sz="2000" spc="-10" dirty="0">
                <a:solidFill>
                  <a:srgbClr val="FF0000"/>
                </a:solidFill>
                <a:latin typeface="Georgia"/>
                <a:cs typeface="Georgia"/>
              </a:rPr>
              <a:t> </a:t>
            </a:r>
            <a:r>
              <a:rPr sz="2000" spc="-65" dirty="0">
                <a:solidFill>
                  <a:srgbClr val="FF0000"/>
                </a:solidFill>
                <a:latin typeface="Georgia"/>
                <a:cs typeface="Georgia"/>
              </a:rPr>
              <a:t>Files:</a:t>
            </a:r>
            <a:endParaRPr sz="2000">
              <a:latin typeface="Georgia"/>
              <a:cs typeface="Georgia"/>
            </a:endParaRPr>
          </a:p>
          <a:p>
            <a:pPr marL="469900">
              <a:lnSpc>
                <a:spcPct val="100000"/>
              </a:lnSpc>
              <a:spcBef>
                <a:spcPts val="480"/>
              </a:spcBef>
            </a:pPr>
            <a:r>
              <a:rPr sz="2000" spc="-114" dirty="0">
                <a:solidFill>
                  <a:srgbClr val="4E3A2F"/>
                </a:solidFill>
                <a:latin typeface="Georgia"/>
                <a:cs typeface="Georgia"/>
              </a:rPr>
              <a:t>Which </a:t>
            </a:r>
            <a:r>
              <a:rPr sz="2000" spc="-30" dirty="0">
                <a:solidFill>
                  <a:srgbClr val="4E3A2F"/>
                </a:solidFill>
                <a:latin typeface="Georgia"/>
                <a:cs typeface="Georgia"/>
              </a:rPr>
              <a:t>store </a:t>
            </a:r>
            <a:r>
              <a:rPr sz="2000" spc="-25" dirty="0">
                <a:solidFill>
                  <a:srgbClr val="4E3A2F"/>
                </a:solidFill>
                <a:latin typeface="Georgia"/>
                <a:cs typeface="Georgia"/>
              </a:rPr>
              <a:t>the </a:t>
            </a:r>
            <a:r>
              <a:rPr sz="2000" spc="15" dirty="0">
                <a:solidFill>
                  <a:srgbClr val="4E3A2F"/>
                </a:solidFill>
                <a:latin typeface="Georgia"/>
                <a:cs typeface="Georgia"/>
              </a:rPr>
              <a:t>database</a:t>
            </a:r>
            <a:r>
              <a:rPr sz="2000" spc="60" dirty="0">
                <a:solidFill>
                  <a:srgbClr val="4E3A2F"/>
                </a:solidFill>
                <a:latin typeface="Georgia"/>
                <a:cs typeface="Georgia"/>
              </a:rPr>
              <a:t> </a:t>
            </a:r>
            <a:r>
              <a:rPr sz="2000" spc="-40" dirty="0">
                <a:solidFill>
                  <a:srgbClr val="4E3A2F"/>
                </a:solidFill>
                <a:latin typeface="Georgia"/>
                <a:cs typeface="Georgia"/>
              </a:rPr>
              <a:t>itself.</a:t>
            </a:r>
            <a:endParaRPr sz="2000">
              <a:latin typeface="Georgia"/>
              <a:cs typeface="Georgia"/>
            </a:endParaRPr>
          </a:p>
          <a:p>
            <a:pPr marL="12700">
              <a:lnSpc>
                <a:spcPct val="100000"/>
              </a:lnSpc>
              <a:spcBef>
                <a:spcPts val="480"/>
              </a:spcBef>
            </a:pPr>
            <a:r>
              <a:rPr sz="2000" spc="-75" dirty="0">
                <a:solidFill>
                  <a:srgbClr val="443229"/>
                </a:solidFill>
                <a:latin typeface="Georgia"/>
                <a:cs typeface="Georgia"/>
              </a:rPr>
              <a:t>Compiled</a:t>
            </a:r>
            <a:r>
              <a:rPr sz="2000" spc="-20" dirty="0">
                <a:solidFill>
                  <a:srgbClr val="443229"/>
                </a:solidFill>
                <a:latin typeface="Georgia"/>
                <a:cs typeface="Georgia"/>
              </a:rPr>
              <a:t> </a:t>
            </a:r>
            <a:r>
              <a:rPr sz="2000" spc="-195" dirty="0">
                <a:solidFill>
                  <a:srgbClr val="443229"/>
                </a:solidFill>
                <a:latin typeface="Georgia"/>
                <a:cs typeface="Georgia"/>
              </a:rPr>
              <a:t>DML:</a:t>
            </a:r>
            <a:endParaRPr sz="2000">
              <a:latin typeface="Georgia"/>
              <a:cs typeface="Georgia"/>
            </a:endParaRPr>
          </a:p>
          <a:p>
            <a:pPr marL="469900" marR="77470">
              <a:lnSpc>
                <a:spcPct val="100000"/>
              </a:lnSpc>
              <a:spcBef>
                <a:spcPts val="480"/>
              </a:spcBef>
            </a:pPr>
            <a:r>
              <a:rPr sz="2000" spc="-90" dirty="0">
                <a:solidFill>
                  <a:srgbClr val="4E3A2F"/>
                </a:solidFill>
                <a:latin typeface="Georgia"/>
                <a:cs typeface="Georgia"/>
              </a:rPr>
              <a:t>The </a:t>
            </a:r>
            <a:r>
              <a:rPr sz="2000" spc="-215" dirty="0">
                <a:solidFill>
                  <a:srgbClr val="4E3A2F"/>
                </a:solidFill>
                <a:latin typeface="Georgia"/>
                <a:cs typeface="Georgia"/>
              </a:rPr>
              <a:t>DML </a:t>
            </a:r>
            <a:r>
              <a:rPr sz="2000" spc="-70" dirty="0">
                <a:solidFill>
                  <a:srgbClr val="4E3A2F"/>
                </a:solidFill>
                <a:latin typeface="Georgia"/>
                <a:cs typeface="Georgia"/>
              </a:rPr>
              <a:t>complier </a:t>
            </a:r>
            <a:r>
              <a:rPr sz="2000" spc="-40" dirty="0">
                <a:solidFill>
                  <a:srgbClr val="4E3A2F"/>
                </a:solidFill>
                <a:latin typeface="Georgia"/>
                <a:cs typeface="Georgia"/>
              </a:rPr>
              <a:t>converts </a:t>
            </a:r>
            <a:r>
              <a:rPr sz="2000" spc="-25" dirty="0">
                <a:solidFill>
                  <a:srgbClr val="4E3A2F"/>
                </a:solidFill>
                <a:latin typeface="Georgia"/>
                <a:cs typeface="Georgia"/>
              </a:rPr>
              <a:t>the </a:t>
            </a:r>
            <a:r>
              <a:rPr sz="2000" spc="-80" dirty="0">
                <a:solidFill>
                  <a:srgbClr val="4E3A2F"/>
                </a:solidFill>
                <a:latin typeface="Georgia"/>
                <a:cs typeface="Georgia"/>
              </a:rPr>
              <a:t>high </a:t>
            </a:r>
            <a:r>
              <a:rPr sz="2000" spc="-45" dirty="0">
                <a:solidFill>
                  <a:srgbClr val="4E3A2F"/>
                </a:solidFill>
                <a:latin typeface="Georgia"/>
                <a:cs typeface="Georgia"/>
              </a:rPr>
              <a:t>level </a:t>
            </a:r>
            <a:r>
              <a:rPr sz="2000" spc="-50" dirty="0">
                <a:solidFill>
                  <a:srgbClr val="4E3A2F"/>
                </a:solidFill>
                <a:latin typeface="Georgia"/>
                <a:cs typeface="Georgia"/>
              </a:rPr>
              <a:t>Queries </a:t>
            </a:r>
            <a:r>
              <a:rPr sz="2000" spc="-90" dirty="0">
                <a:solidFill>
                  <a:srgbClr val="4E3A2F"/>
                </a:solidFill>
                <a:latin typeface="Georgia"/>
                <a:cs typeface="Georgia"/>
              </a:rPr>
              <a:t>into </a:t>
            </a:r>
            <a:r>
              <a:rPr sz="2000" spc="-100" dirty="0">
                <a:solidFill>
                  <a:srgbClr val="4E3A2F"/>
                </a:solidFill>
                <a:latin typeface="Georgia"/>
                <a:cs typeface="Georgia"/>
              </a:rPr>
              <a:t>low </a:t>
            </a:r>
            <a:r>
              <a:rPr sz="2000" spc="-45" dirty="0">
                <a:solidFill>
                  <a:srgbClr val="4E3A2F"/>
                </a:solidFill>
                <a:latin typeface="Georgia"/>
                <a:cs typeface="Georgia"/>
              </a:rPr>
              <a:t>level </a:t>
            </a:r>
            <a:r>
              <a:rPr sz="2000" spc="-50" dirty="0">
                <a:solidFill>
                  <a:srgbClr val="4E3A2F"/>
                </a:solidFill>
                <a:latin typeface="Georgia"/>
                <a:cs typeface="Georgia"/>
              </a:rPr>
              <a:t>file </a:t>
            </a:r>
            <a:r>
              <a:rPr sz="2000" spc="55" dirty="0">
                <a:solidFill>
                  <a:srgbClr val="4E3A2F"/>
                </a:solidFill>
                <a:latin typeface="Georgia"/>
                <a:cs typeface="Georgia"/>
              </a:rPr>
              <a:t>access  </a:t>
            </a:r>
            <a:r>
              <a:rPr sz="2000" spc="-40" dirty="0">
                <a:solidFill>
                  <a:srgbClr val="4E3A2F"/>
                </a:solidFill>
                <a:latin typeface="Georgia"/>
                <a:cs typeface="Georgia"/>
              </a:rPr>
              <a:t>commands </a:t>
            </a:r>
            <a:r>
              <a:rPr sz="2000" spc="-95" dirty="0">
                <a:solidFill>
                  <a:srgbClr val="4E3A2F"/>
                </a:solidFill>
                <a:latin typeface="Georgia"/>
                <a:cs typeface="Georgia"/>
              </a:rPr>
              <a:t>known </a:t>
            </a:r>
            <a:r>
              <a:rPr sz="2000" spc="60" dirty="0">
                <a:solidFill>
                  <a:srgbClr val="4E3A2F"/>
                </a:solidFill>
                <a:latin typeface="Georgia"/>
                <a:cs typeface="Georgia"/>
              </a:rPr>
              <a:t>as </a:t>
            </a:r>
            <a:r>
              <a:rPr sz="2000" spc="-60" dirty="0">
                <a:solidFill>
                  <a:srgbClr val="4E3A2F"/>
                </a:solidFill>
                <a:latin typeface="Georgia"/>
                <a:cs typeface="Georgia"/>
              </a:rPr>
              <a:t>compiled</a:t>
            </a:r>
            <a:r>
              <a:rPr sz="2000" spc="-5" dirty="0">
                <a:solidFill>
                  <a:srgbClr val="4E3A2F"/>
                </a:solidFill>
                <a:latin typeface="Georgia"/>
                <a:cs typeface="Georgia"/>
              </a:rPr>
              <a:t> </a:t>
            </a:r>
            <a:r>
              <a:rPr sz="2000" spc="-170" dirty="0">
                <a:solidFill>
                  <a:srgbClr val="4E3A2F"/>
                </a:solidFill>
                <a:latin typeface="Georgia"/>
                <a:cs typeface="Georgia"/>
              </a:rPr>
              <a:t>DML.</a:t>
            </a:r>
            <a:endParaRPr sz="2000">
              <a:latin typeface="Georgia"/>
              <a:cs typeface="Georgia"/>
            </a:endParaRPr>
          </a:p>
          <a:p>
            <a:pPr marL="12700">
              <a:lnSpc>
                <a:spcPct val="100000"/>
              </a:lnSpc>
              <a:spcBef>
                <a:spcPts val="480"/>
              </a:spcBef>
            </a:pPr>
            <a:r>
              <a:rPr sz="2000" spc="-120" dirty="0">
                <a:solidFill>
                  <a:srgbClr val="FF0000"/>
                </a:solidFill>
                <a:latin typeface="Georgia"/>
                <a:cs typeface="Georgia"/>
              </a:rPr>
              <a:t>End</a:t>
            </a:r>
            <a:r>
              <a:rPr sz="2000" spc="-10" dirty="0">
                <a:solidFill>
                  <a:srgbClr val="FF0000"/>
                </a:solidFill>
                <a:latin typeface="Georgia"/>
                <a:cs typeface="Georgia"/>
              </a:rPr>
              <a:t> </a:t>
            </a:r>
            <a:r>
              <a:rPr sz="2000" spc="-60" dirty="0">
                <a:solidFill>
                  <a:srgbClr val="FF0000"/>
                </a:solidFill>
                <a:latin typeface="Georgia"/>
                <a:cs typeface="Georgia"/>
              </a:rPr>
              <a:t>Users</a:t>
            </a:r>
            <a:r>
              <a:rPr sz="2000" spc="-60" dirty="0">
                <a:solidFill>
                  <a:srgbClr val="443229"/>
                </a:solidFill>
                <a:latin typeface="Georgia"/>
                <a:cs typeface="Georgia"/>
              </a:rPr>
              <a:t>:</a:t>
            </a:r>
            <a:endParaRPr sz="2000">
              <a:latin typeface="Georgia"/>
              <a:cs typeface="Georgia"/>
            </a:endParaRPr>
          </a:p>
          <a:p>
            <a:pPr marL="469900">
              <a:lnSpc>
                <a:spcPct val="100000"/>
              </a:lnSpc>
              <a:spcBef>
                <a:spcPts val="484"/>
              </a:spcBef>
            </a:pPr>
            <a:r>
              <a:rPr sz="2000" spc="-90" dirty="0">
                <a:solidFill>
                  <a:srgbClr val="4E3A2F"/>
                </a:solidFill>
                <a:latin typeface="Georgia"/>
                <a:cs typeface="Georgia"/>
              </a:rPr>
              <a:t>The </a:t>
            </a:r>
            <a:r>
              <a:rPr sz="2000" spc="-5" dirty="0">
                <a:solidFill>
                  <a:srgbClr val="4E3A2F"/>
                </a:solidFill>
                <a:latin typeface="Georgia"/>
                <a:cs typeface="Georgia"/>
              </a:rPr>
              <a:t>second </a:t>
            </a:r>
            <a:r>
              <a:rPr sz="2000" spc="20" dirty="0">
                <a:solidFill>
                  <a:srgbClr val="4E3A2F"/>
                </a:solidFill>
                <a:latin typeface="Georgia"/>
                <a:cs typeface="Georgia"/>
              </a:rPr>
              <a:t>class </a:t>
            </a:r>
            <a:r>
              <a:rPr sz="2000" spc="-40" dirty="0">
                <a:solidFill>
                  <a:srgbClr val="4E3A2F"/>
                </a:solidFill>
                <a:latin typeface="Georgia"/>
                <a:cs typeface="Georgia"/>
              </a:rPr>
              <a:t>of </a:t>
            </a:r>
            <a:r>
              <a:rPr sz="2000" dirty="0">
                <a:solidFill>
                  <a:srgbClr val="4E3A2F"/>
                </a:solidFill>
                <a:latin typeface="Georgia"/>
                <a:cs typeface="Georgia"/>
              </a:rPr>
              <a:t>users </a:t>
            </a:r>
            <a:r>
              <a:rPr sz="2000" spc="-45" dirty="0">
                <a:solidFill>
                  <a:srgbClr val="4E3A2F"/>
                </a:solidFill>
                <a:latin typeface="Georgia"/>
                <a:cs typeface="Georgia"/>
              </a:rPr>
              <a:t>then </a:t>
            </a:r>
            <a:r>
              <a:rPr sz="2000" spc="-30" dirty="0">
                <a:solidFill>
                  <a:srgbClr val="4E3A2F"/>
                </a:solidFill>
                <a:latin typeface="Georgia"/>
                <a:cs typeface="Georgia"/>
              </a:rPr>
              <a:t>is </a:t>
            </a:r>
            <a:r>
              <a:rPr sz="2000" spc="-25" dirty="0">
                <a:solidFill>
                  <a:srgbClr val="4E3A2F"/>
                </a:solidFill>
                <a:latin typeface="Georgia"/>
                <a:cs typeface="Georgia"/>
              </a:rPr>
              <a:t>end </a:t>
            </a:r>
            <a:r>
              <a:rPr sz="2000" spc="-45" dirty="0">
                <a:solidFill>
                  <a:srgbClr val="4E3A2F"/>
                </a:solidFill>
                <a:latin typeface="Georgia"/>
                <a:cs typeface="Georgia"/>
              </a:rPr>
              <a:t>user, </a:t>
            </a:r>
            <a:r>
              <a:rPr sz="2000" spc="-90" dirty="0">
                <a:solidFill>
                  <a:srgbClr val="4E3A2F"/>
                </a:solidFill>
                <a:latin typeface="Georgia"/>
                <a:cs typeface="Georgia"/>
              </a:rPr>
              <a:t>who </a:t>
            </a:r>
            <a:r>
              <a:rPr sz="2000" spc="-40" dirty="0">
                <a:solidFill>
                  <a:srgbClr val="4E3A2F"/>
                </a:solidFill>
                <a:latin typeface="Georgia"/>
                <a:cs typeface="Georgia"/>
              </a:rPr>
              <a:t>interacts </a:t>
            </a:r>
            <a:r>
              <a:rPr sz="2000" spc="-105" dirty="0">
                <a:solidFill>
                  <a:srgbClr val="4E3A2F"/>
                </a:solidFill>
                <a:latin typeface="Georgia"/>
                <a:cs typeface="Georgia"/>
              </a:rPr>
              <a:t>with </a:t>
            </a:r>
            <a:r>
              <a:rPr sz="2000" spc="-35" dirty="0">
                <a:solidFill>
                  <a:srgbClr val="4E3A2F"/>
                </a:solidFill>
                <a:latin typeface="Georgia"/>
                <a:cs typeface="Georgia"/>
              </a:rPr>
              <a:t>system</a:t>
            </a:r>
            <a:r>
              <a:rPr sz="2000" spc="315" dirty="0">
                <a:solidFill>
                  <a:srgbClr val="4E3A2F"/>
                </a:solidFill>
                <a:latin typeface="Georgia"/>
                <a:cs typeface="Georgia"/>
              </a:rPr>
              <a:t> </a:t>
            </a:r>
            <a:r>
              <a:rPr sz="2000" spc="-100" dirty="0">
                <a:solidFill>
                  <a:srgbClr val="4E3A2F"/>
                </a:solidFill>
                <a:latin typeface="Georgia"/>
                <a:cs typeface="Georgia"/>
              </a:rPr>
              <a:t>from</a:t>
            </a:r>
            <a:endParaRPr sz="2000">
              <a:latin typeface="Georgia"/>
              <a:cs typeface="Georgia"/>
            </a:endParaRPr>
          </a:p>
          <a:p>
            <a:pPr marL="469900">
              <a:lnSpc>
                <a:spcPct val="100000"/>
              </a:lnSpc>
            </a:pPr>
            <a:r>
              <a:rPr sz="2000" spc="-65" dirty="0">
                <a:solidFill>
                  <a:srgbClr val="4E3A2F"/>
                </a:solidFill>
                <a:latin typeface="Georgia"/>
                <a:cs typeface="Georgia"/>
              </a:rPr>
              <a:t>online </a:t>
            </a:r>
            <a:r>
              <a:rPr sz="2000" spc="-70" dirty="0">
                <a:solidFill>
                  <a:srgbClr val="4E3A2F"/>
                </a:solidFill>
                <a:latin typeface="Georgia"/>
                <a:cs typeface="Georgia"/>
              </a:rPr>
              <a:t>workstation </a:t>
            </a:r>
            <a:r>
              <a:rPr sz="2000" spc="-95" dirty="0">
                <a:solidFill>
                  <a:srgbClr val="4E3A2F"/>
                </a:solidFill>
                <a:latin typeface="Georgia"/>
                <a:cs typeface="Georgia"/>
              </a:rPr>
              <a:t>or</a:t>
            </a:r>
            <a:r>
              <a:rPr sz="2000" spc="90" dirty="0">
                <a:solidFill>
                  <a:srgbClr val="4E3A2F"/>
                </a:solidFill>
                <a:latin typeface="Georgia"/>
                <a:cs typeface="Georgia"/>
              </a:rPr>
              <a:t> </a:t>
            </a:r>
            <a:r>
              <a:rPr sz="2000" spc="-60" dirty="0">
                <a:solidFill>
                  <a:srgbClr val="4E3A2F"/>
                </a:solidFill>
                <a:latin typeface="Georgia"/>
                <a:cs typeface="Georgia"/>
              </a:rPr>
              <a:t>terminals.</a:t>
            </a:r>
            <a:endParaRPr sz="2000">
              <a:latin typeface="Georgia"/>
              <a:cs typeface="Georgia"/>
            </a:endParaRPr>
          </a:p>
          <a:p>
            <a:pPr marL="469900">
              <a:lnSpc>
                <a:spcPct val="100000"/>
              </a:lnSpc>
              <a:spcBef>
                <a:spcPts val="480"/>
              </a:spcBef>
            </a:pPr>
            <a:r>
              <a:rPr sz="2000" spc="-90" dirty="0">
                <a:solidFill>
                  <a:srgbClr val="FF0000"/>
                </a:solidFill>
                <a:latin typeface="Georgia"/>
                <a:cs typeface="Georgia"/>
              </a:rPr>
              <a:t>Query </a:t>
            </a:r>
            <a:r>
              <a:rPr sz="2000" spc="-35" dirty="0">
                <a:solidFill>
                  <a:srgbClr val="FF0000"/>
                </a:solidFill>
                <a:latin typeface="Georgia"/>
                <a:cs typeface="Georgia"/>
              </a:rPr>
              <a:t>Processor</a:t>
            </a:r>
            <a:r>
              <a:rPr sz="2000" spc="35" dirty="0">
                <a:solidFill>
                  <a:srgbClr val="FF0000"/>
                </a:solidFill>
                <a:latin typeface="Georgia"/>
                <a:cs typeface="Georgia"/>
              </a:rPr>
              <a:t> </a:t>
            </a:r>
            <a:r>
              <a:rPr sz="2000" spc="-110" dirty="0">
                <a:solidFill>
                  <a:srgbClr val="FF0000"/>
                </a:solidFill>
                <a:latin typeface="Georgia"/>
                <a:cs typeface="Georgia"/>
              </a:rPr>
              <a:t>Units:</a:t>
            </a:r>
            <a:endParaRPr sz="2000">
              <a:latin typeface="Georgia"/>
              <a:cs typeface="Georgia"/>
            </a:endParaRPr>
          </a:p>
          <a:p>
            <a:pPr marL="12700">
              <a:lnSpc>
                <a:spcPct val="100000"/>
              </a:lnSpc>
              <a:spcBef>
                <a:spcPts val="480"/>
              </a:spcBef>
            </a:pPr>
            <a:r>
              <a:rPr sz="2000" spc="-75" dirty="0">
                <a:solidFill>
                  <a:srgbClr val="443229"/>
                </a:solidFill>
                <a:latin typeface="Georgia"/>
                <a:cs typeface="Georgia"/>
              </a:rPr>
              <a:t>Interprets </a:t>
            </a:r>
            <a:r>
              <a:rPr sz="2000" spc="-204" dirty="0">
                <a:solidFill>
                  <a:srgbClr val="443229"/>
                </a:solidFill>
                <a:latin typeface="Georgia"/>
                <a:cs typeface="Georgia"/>
              </a:rPr>
              <a:t>DDL </a:t>
            </a:r>
            <a:r>
              <a:rPr sz="2000" spc="-20" dirty="0">
                <a:solidFill>
                  <a:srgbClr val="443229"/>
                </a:solidFill>
                <a:latin typeface="Georgia"/>
                <a:cs typeface="Georgia"/>
              </a:rPr>
              <a:t>statements </a:t>
            </a:r>
            <a:r>
              <a:rPr sz="2000" spc="-90" dirty="0">
                <a:solidFill>
                  <a:srgbClr val="443229"/>
                </a:solidFill>
                <a:latin typeface="Georgia"/>
                <a:cs typeface="Georgia"/>
              </a:rPr>
              <a:t>into </a:t>
            </a:r>
            <a:r>
              <a:rPr sz="2000" spc="50" dirty="0">
                <a:solidFill>
                  <a:srgbClr val="443229"/>
                </a:solidFill>
                <a:latin typeface="Georgia"/>
                <a:cs typeface="Georgia"/>
              </a:rPr>
              <a:t>a </a:t>
            </a:r>
            <a:r>
              <a:rPr sz="2000" spc="20" dirty="0">
                <a:solidFill>
                  <a:srgbClr val="443229"/>
                </a:solidFill>
                <a:latin typeface="Georgia"/>
                <a:cs typeface="Georgia"/>
              </a:rPr>
              <a:t>set </a:t>
            </a:r>
            <a:r>
              <a:rPr sz="2000" spc="-40" dirty="0">
                <a:solidFill>
                  <a:srgbClr val="443229"/>
                </a:solidFill>
                <a:latin typeface="Georgia"/>
                <a:cs typeface="Georgia"/>
              </a:rPr>
              <a:t>of </a:t>
            </a:r>
            <a:r>
              <a:rPr sz="2000" spc="-5" dirty="0">
                <a:solidFill>
                  <a:srgbClr val="443229"/>
                </a:solidFill>
                <a:latin typeface="Georgia"/>
                <a:cs typeface="Georgia"/>
              </a:rPr>
              <a:t>tables </a:t>
            </a:r>
            <a:r>
              <a:rPr sz="2000" spc="-65" dirty="0">
                <a:solidFill>
                  <a:srgbClr val="443229"/>
                </a:solidFill>
                <a:latin typeface="Georgia"/>
                <a:cs typeface="Georgia"/>
              </a:rPr>
              <a:t>containing</a:t>
            </a:r>
            <a:r>
              <a:rPr sz="2000" spc="-30" dirty="0">
                <a:solidFill>
                  <a:srgbClr val="443229"/>
                </a:solidFill>
                <a:latin typeface="Georgia"/>
                <a:cs typeface="Georgia"/>
              </a:rPr>
              <a:t> </a:t>
            </a:r>
            <a:r>
              <a:rPr sz="2000" spc="-20" dirty="0">
                <a:solidFill>
                  <a:srgbClr val="443229"/>
                </a:solidFill>
                <a:latin typeface="Georgia"/>
                <a:cs typeface="Georgia"/>
              </a:rPr>
              <a:t>metadata.</a:t>
            </a:r>
            <a:endParaRPr sz="2000">
              <a:latin typeface="Georgia"/>
              <a:cs typeface="Georgia"/>
            </a:endParaRPr>
          </a:p>
          <a:p>
            <a:pPr marL="12700" marR="23495">
              <a:lnSpc>
                <a:spcPct val="100000"/>
              </a:lnSpc>
            </a:pPr>
            <a:r>
              <a:rPr sz="2000" spc="-60" dirty="0">
                <a:solidFill>
                  <a:srgbClr val="443229"/>
                </a:solidFill>
                <a:latin typeface="Georgia"/>
                <a:cs typeface="Georgia"/>
              </a:rPr>
              <a:t>Translates </a:t>
            </a:r>
            <a:r>
              <a:rPr sz="2000" spc="-215" dirty="0">
                <a:solidFill>
                  <a:srgbClr val="443229"/>
                </a:solidFill>
                <a:latin typeface="Georgia"/>
                <a:cs typeface="Georgia"/>
              </a:rPr>
              <a:t>DML </a:t>
            </a:r>
            <a:r>
              <a:rPr sz="2000" spc="-20" dirty="0">
                <a:solidFill>
                  <a:srgbClr val="443229"/>
                </a:solidFill>
                <a:latin typeface="Georgia"/>
                <a:cs typeface="Georgia"/>
              </a:rPr>
              <a:t>statements </a:t>
            </a:r>
            <a:r>
              <a:rPr sz="2000" spc="-90" dirty="0">
                <a:solidFill>
                  <a:srgbClr val="443229"/>
                </a:solidFill>
                <a:latin typeface="Georgia"/>
                <a:cs typeface="Georgia"/>
              </a:rPr>
              <a:t>into </a:t>
            </a:r>
            <a:r>
              <a:rPr sz="2000" spc="-100" dirty="0">
                <a:solidFill>
                  <a:srgbClr val="443229"/>
                </a:solidFill>
                <a:latin typeface="Georgia"/>
                <a:cs typeface="Georgia"/>
              </a:rPr>
              <a:t>low </a:t>
            </a:r>
            <a:r>
              <a:rPr sz="2000" spc="-45" dirty="0">
                <a:solidFill>
                  <a:srgbClr val="443229"/>
                </a:solidFill>
                <a:latin typeface="Georgia"/>
                <a:cs typeface="Georgia"/>
              </a:rPr>
              <a:t>level </a:t>
            </a:r>
            <a:r>
              <a:rPr sz="2000" spc="-60" dirty="0">
                <a:solidFill>
                  <a:srgbClr val="443229"/>
                </a:solidFill>
                <a:latin typeface="Georgia"/>
                <a:cs typeface="Georgia"/>
              </a:rPr>
              <a:t>instructions </a:t>
            </a:r>
            <a:r>
              <a:rPr sz="2000" spc="-45" dirty="0">
                <a:solidFill>
                  <a:srgbClr val="443229"/>
                </a:solidFill>
                <a:latin typeface="Georgia"/>
                <a:cs typeface="Georgia"/>
              </a:rPr>
              <a:t>that </a:t>
            </a:r>
            <a:r>
              <a:rPr sz="2000" spc="-25" dirty="0">
                <a:solidFill>
                  <a:srgbClr val="443229"/>
                </a:solidFill>
                <a:latin typeface="Georgia"/>
                <a:cs typeface="Georgia"/>
              </a:rPr>
              <a:t>the </a:t>
            </a:r>
            <a:r>
              <a:rPr sz="2000" spc="-60" dirty="0">
                <a:solidFill>
                  <a:srgbClr val="443229"/>
                </a:solidFill>
                <a:latin typeface="Georgia"/>
                <a:cs typeface="Georgia"/>
              </a:rPr>
              <a:t>query </a:t>
            </a:r>
            <a:r>
              <a:rPr sz="2000" spc="-50" dirty="0">
                <a:solidFill>
                  <a:srgbClr val="443229"/>
                </a:solidFill>
                <a:latin typeface="Georgia"/>
                <a:cs typeface="Georgia"/>
              </a:rPr>
              <a:t>evaluation  </a:t>
            </a:r>
            <a:r>
              <a:rPr sz="2000" spc="-30" dirty="0">
                <a:solidFill>
                  <a:srgbClr val="443229"/>
                </a:solidFill>
                <a:latin typeface="Georgia"/>
                <a:cs typeface="Georgia"/>
              </a:rPr>
              <a:t>engine</a:t>
            </a:r>
            <a:r>
              <a:rPr sz="2000" spc="-25" dirty="0">
                <a:solidFill>
                  <a:srgbClr val="443229"/>
                </a:solidFill>
                <a:latin typeface="Georgia"/>
                <a:cs typeface="Georgia"/>
              </a:rPr>
              <a:t> </a:t>
            </a:r>
            <a:r>
              <a:rPr sz="2000" spc="-35" dirty="0">
                <a:solidFill>
                  <a:srgbClr val="443229"/>
                </a:solidFill>
                <a:latin typeface="Georgia"/>
                <a:cs typeface="Georgia"/>
              </a:rPr>
              <a:t>understands.</a:t>
            </a:r>
            <a:endParaRPr sz="2000">
              <a:latin typeface="Georgia"/>
              <a:cs typeface="Georgi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4350" y="1046103"/>
            <a:ext cx="8629650" cy="1905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993450" y="0"/>
            <a:ext cx="7350759" cy="1367155"/>
          </a:xfrm>
          <a:prstGeom prst="rect">
            <a:avLst/>
          </a:prstGeom>
        </p:spPr>
        <p:txBody>
          <a:bodyPr vert="horz" wrap="square" lIns="0" tIns="73660" rIns="0" bIns="0" rtlCol="0">
            <a:spAutoFit/>
          </a:bodyPr>
          <a:lstStyle/>
          <a:p>
            <a:pPr marL="12700">
              <a:lnSpc>
                <a:spcPct val="100000"/>
              </a:lnSpc>
              <a:spcBef>
                <a:spcPts val="580"/>
              </a:spcBef>
              <a:tabLst>
                <a:tab pos="299085" algn="l"/>
              </a:tabLst>
            </a:pPr>
            <a:r>
              <a:rPr sz="1400" spc="265" dirty="0">
                <a:solidFill>
                  <a:srgbClr val="F0A12D"/>
                </a:solidFill>
                <a:latin typeface="Arial"/>
                <a:cs typeface="Arial"/>
              </a:rPr>
              <a:t>	</a:t>
            </a:r>
            <a:r>
              <a:rPr sz="2000" spc="-70" dirty="0">
                <a:solidFill>
                  <a:srgbClr val="FF0000"/>
                </a:solidFill>
              </a:rPr>
              <a:t>Functions </a:t>
            </a:r>
            <a:r>
              <a:rPr sz="2000" spc="-40" dirty="0">
                <a:solidFill>
                  <a:srgbClr val="FF0000"/>
                </a:solidFill>
              </a:rPr>
              <a:t>of</a:t>
            </a:r>
            <a:r>
              <a:rPr sz="2000" spc="35" dirty="0">
                <a:solidFill>
                  <a:srgbClr val="FF0000"/>
                </a:solidFill>
              </a:rPr>
              <a:t> </a:t>
            </a:r>
            <a:r>
              <a:rPr sz="2000" spc="-125" dirty="0">
                <a:solidFill>
                  <a:srgbClr val="FF0000"/>
                </a:solidFill>
              </a:rPr>
              <a:t>DBMS:</a:t>
            </a:r>
            <a:endParaRPr sz="2000">
              <a:latin typeface="Arial"/>
              <a:cs typeface="Arial"/>
            </a:endParaRPr>
          </a:p>
          <a:p>
            <a:pPr marL="697865" marR="5080" indent="-228600">
              <a:lnSpc>
                <a:spcPct val="100000"/>
              </a:lnSpc>
              <a:spcBef>
                <a:spcPts val="480"/>
              </a:spcBef>
            </a:pPr>
            <a:r>
              <a:rPr sz="1400" spc="265" dirty="0">
                <a:solidFill>
                  <a:srgbClr val="F0A12D"/>
                </a:solidFill>
                <a:latin typeface="Arial"/>
                <a:cs typeface="Arial"/>
              </a:rPr>
              <a:t> </a:t>
            </a:r>
            <a:r>
              <a:rPr sz="2000" spc="-125" dirty="0"/>
              <a:t>DBMS </a:t>
            </a:r>
            <a:r>
              <a:rPr sz="2000" spc="-15" dirty="0"/>
              <a:t>free </a:t>
            </a:r>
            <a:r>
              <a:rPr sz="2000" spc="-25" dirty="0"/>
              <a:t>the </a:t>
            </a:r>
            <a:r>
              <a:rPr sz="2000" spc="-65" dirty="0"/>
              <a:t>programmers </a:t>
            </a:r>
            <a:r>
              <a:rPr sz="2000" spc="-105" dirty="0"/>
              <a:t>from </a:t>
            </a:r>
            <a:r>
              <a:rPr sz="2000" spc="-25" dirty="0"/>
              <a:t>the </a:t>
            </a:r>
            <a:r>
              <a:rPr sz="2000" dirty="0"/>
              <a:t>need </a:t>
            </a:r>
            <a:r>
              <a:rPr sz="2000" spc="-75" dirty="0"/>
              <a:t>to </a:t>
            </a:r>
            <a:r>
              <a:rPr sz="2000" spc="-125" dirty="0"/>
              <a:t>worry </a:t>
            </a:r>
            <a:r>
              <a:rPr sz="2000" spc="-30" dirty="0"/>
              <a:t>about </a:t>
            </a:r>
            <a:r>
              <a:rPr sz="2000" spc="-140" dirty="0"/>
              <a:t>the  </a:t>
            </a:r>
            <a:r>
              <a:rPr sz="2000" spc="-60" dirty="0"/>
              <a:t>organization </a:t>
            </a:r>
            <a:r>
              <a:rPr sz="2000" spc="-35" dirty="0"/>
              <a:t>and </a:t>
            </a:r>
            <a:r>
              <a:rPr sz="2000" spc="-50" dirty="0"/>
              <a:t>location </a:t>
            </a:r>
            <a:r>
              <a:rPr sz="2000" spc="-40" dirty="0"/>
              <a:t>of </a:t>
            </a:r>
            <a:r>
              <a:rPr sz="2000" spc="-25" dirty="0"/>
              <a:t>the </a:t>
            </a:r>
            <a:r>
              <a:rPr sz="2000" spc="-10" dirty="0"/>
              <a:t>data </a:t>
            </a:r>
            <a:r>
              <a:rPr sz="2000" spc="-30" dirty="0"/>
              <a:t>i.e. </a:t>
            </a:r>
            <a:r>
              <a:rPr sz="2000" spc="-100" dirty="0"/>
              <a:t>it </a:t>
            </a:r>
            <a:r>
              <a:rPr sz="2000" spc="-25" dirty="0"/>
              <a:t>shields the </a:t>
            </a:r>
            <a:r>
              <a:rPr sz="2000" dirty="0"/>
              <a:t>users  </a:t>
            </a:r>
            <a:r>
              <a:rPr sz="2000" spc="-105" dirty="0"/>
              <a:t>from </a:t>
            </a:r>
            <a:r>
              <a:rPr sz="2000" spc="-65" dirty="0"/>
              <a:t>complex hardware </a:t>
            </a:r>
            <a:r>
              <a:rPr sz="2000" spc="-45" dirty="0"/>
              <a:t>level</a:t>
            </a:r>
            <a:r>
              <a:rPr sz="2000" spc="160" dirty="0"/>
              <a:t> </a:t>
            </a:r>
            <a:r>
              <a:rPr sz="2000" spc="-30" dirty="0"/>
              <a:t>details.</a:t>
            </a:r>
            <a:endParaRPr sz="2000">
              <a:latin typeface="Arial"/>
              <a:cs typeface="Arial"/>
            </a:endParaRPr>
          </a:p>
        </p:txBody>
      </p:sp>
      <p:sp>
        <p:nvSpPr>
          <p:cNvPr id="4" name="object 4"/>
          <p:cNvSpPr txBox="1"/>
          <p:nvPr/>
        </p:nvSpPr>
        <p:spPr>
          <a:xfrm>
            <a:off x="535940" y="1366769"/>
            <a:ext cx="8011159" cy="5437505"/>
          </a:xfrm>
          <a:prstGeom prst="rect">
            <a:avLst/>
          </a:prstGeom>
        </p:spPr>
        <p:txBody>
          <a:bodyPr vert="horz" wrap="square" lIns="0" tIns="13335" rIns="0" bIns="0" rtlCol="0">
            <a:spAutoFit/>
          </a:bodyPr>
          <a:lstStyle/>
          <a:p>
            <a:pPr marL="1155700" marR="5080" indent="-228600">
              <a:lnSpc>
                <a:spcPct val="100000"/>
              </a:lnSpc>
              <a:spcBef>
                <a:spcPts val="105"/>
              </a:spcBef>
            </a:pPr>
            <a:r>
              <a:rPr sz="1400" spc="265" dirty="0">
                <a:solidFill>
                  <a:srgbClr val="F0A12D"/>
                </a:solidFill>
                <a:latin typeface="Arial"/>
                <a:cs typeface="Arial"/>
              </a:rPr>
              <a:t> </a:t>
            </a:r>
            <a:r>
              <a:rPr sz="2000" spc="-125" dirty="0">
                <a:solidFill>
                  <a:srgbClr val="4E3A2F"/>
                </a:solidFill>
                <a:latin typeface="Georgia"/>
                <a:cs typeface="Georgia"/>
              </a:rPr>
              <a:t>DBMS </a:t>
            </a:r>
            <a:r>
              <a:rPr sz="2000" spc="-5" dirty="0">
                <a:solidFill>
                  <a:srgbClr val="4E3A2F"/>
                </a:solidFill>
                <a:latin typeface="Georgia"/>
                <a:cs typeface="Georgia"/>
              </a:rPr>
              <a:t>can </a:t>
            </a:r>
            <a:r>
              <a:rPr sz="2000" spc="-45" dirty="0">
                <a:solidFill>
                  <a:srgbClr val="4E3A2F"/>
                </a:solidFill>
                <a:latin typeface="Georgia"/>
                <a:cs typeface="Georgia"/>
              </a:rPr>
              <a:t>organize </a:t>
            </a:r>
            <a:r>
              <a:rPr sz="2000" spc="-10" dirty="0">
                <a:solidFill>
                  <a:srgbClr val="4E3A2F"/>
                </a:solidFill>
                <a:latin typeface="Georgia"/>
                <a:cs typeface="Georgia"/>
              </a:rPr>
              <a:t>process </a:t>
            </a:r>
            <a:r>
              <a:rPr sz="2000" spc="-35" dirty="0">
                <a:solidFill>
                  <a:srgbClr val="4E3A2F"/>
                </a:solidFill>
                <a:latin typeface="Georgia"/>
                <a:cs typeface="Georgia"/>
              </a:rPr>
              <a:t>and </a:t>
            </a:r>
            <a:r>
              <a:rPr sz="2000" spc="-30" dirty="0">
                <a:solidFill>
                  <a:srgbClr val="4E3A2F"/>
                </a:solidFill>
                <a:latin typeface="Georgia"/>
                <a:cs typeface="Georgia"/>
              </a:rPr>
              <a:t>present </a:t>
            </a:r>
            <a:r>
              <a:rPr sz="2000" spc="-10" dirty="0">
                <a:solidFill>
                  <a:srgbClr val="4E3A2F"/>
                </a:solidFill>
                <a:latin typeface="Georgia"/>
                <a:cs typeface="Georgia"/>
              </a:rPr>
              <a:t>data </a:t>
            </a:r>
            <a:r>
              <a:rPr sz="2000" spc="-15" dirty="0">
                <a:solidFill>
                  <a:srgbClr val="4E3A2F"/>
                </a:solidFill>
                <a:latin typeface="Georgia"/>
                <a:cs typeface="Georgia"/>
              </a:rPr>
              <a:t>elements </a:t>
            </a:r>
            <a:r>
              <a:rPr sz="2000" spc="-105" dirty="0">
                <a:solidFill>
                  <a:srgbClr val="4E3A2F"/>
                </a:solidFill>
                <a:latin typeface="Georgia"/>
                <a:cs typeface="Georgia"/>
              </a:rPr>
              <a:t>from  </a:t>
            </a:r>
            <a:r>
              <a:rPr sz="2000" spc="-25" dirty="0">
                <a:solidFill>
                  <a:srgbClr val="4E3A2F"/>
                </a:solidFill>
                <a:latin typeface="Georgia"/>
                <a:cs typeface="Georgia"/>
              </a:rPr>
              <a:t>the </a:t>
            </a:r>
            <a:r>
              <a:rPr sz="2000" spc="5" dirty="0">
                <a:solidFill>
                  <a:srgbClr val="4E3A2F"/>
                </a:solidFill>
                <a:latin typeface="Georgia"/>
                <a:cs typeface="Georgia"/>
              </a:rPr>
              <a:t>database. </a:t>
            </a:r>
            <a:r>
              <a:rPr sz="2000" spc="-100" dirty="0">
                <a:solidFill>
                  <a:srgbClr val="4E3A2F"/>
                </a:solidFill>
                <a:latin typeface="Georgia"/>
                <a:cs typeface="Georgia"/>
              </a:rPr>
              <a:t>This </a:t>
            </a:r>
            <a:r>
              <a:rPr sz="2000" spc="-60" dirty="0">
                <a:solidFill>
                  <a:srgbClr val="4E3A2F"/>
                </a:solidFill>
                <a:latin typeface="Georgia"/>
                <a:cs typeface="Georgia"/>
              </a:rPr>
              <a:t>capability </a:t>
            </a:r>
            <a:r>
              <a:rPr sz="2000" spc="5" dirty="0">
                <a:solidFill>
                  <a:srgbClr val="4E3A2F"/>
                </a:solidFill>
                <a:latin typeface="Georgia"/>
                <a:cs typeface="Georgia"/>
              </a:rPr>
              <a:t>enables </a:t>
            </a:r>
            <a:r>
              <a:rPr sz="2000" spc="-35" dirty="0">
                <a:solidFill>
                  <a:srgbClr val="4E3A2F"/>
                </a:solidFill>
                <a:latin typeface="Georgia"/>
                <a:cs typeface="Georgia"/>
              </a:rPr>
              <a:t>decision makers </a:t>
            </a:r>
            <a:r>
              <a:rPr sz="2000" spc="-75" dirty="0">
                <a:solidFill>
                  <a:srgbClr val="4E3A2F"/>
                </a:solidFill>
                <a:latin typeface="Georgia"/>
                <a:cs typeface="Georgia"/>
              </a:rPr>
              <a:t>to </a:t>
            </a:r>
            <a:r>
              <a:rPr sz="2000" spc="-10" dirty="0">
                <a:solidFill>
                  <a:srgbClr val="4E3A2F"/>
                </a:solidFill>
                <a:latin typeface="Georgia"/>
                <a:cs typeface="Georgia"/>
              </a:rPr>
              <a:t>search  </a:t>
            </a:r>
            <a:r>
              <a:rPr sz="2000" spc="-35" dirty="0">
                <a:solidFill>
                  <a:srgbClr val="4E3A2F"/>
                </a:solidFill>
                <a:latin typeface="Georgia"/>
                <a:cs typeface="Georgia"/>
              </a:rPr>
              <a:t>and </a:t>
            </a:r>
            <a:r>
              <a:rPr sz="2000" spc="-60" dirty="0">
                <a:solidFill>
                  <a:srgbClr val="4E3A2F"/>
                </a:solidFill>
                <a:latin typeface="Georgia"/>
                <a:cs typeface="Georgia"/>
              </a:rPr>
              <a:t>query </a:t>
            </a:r>
            <a:r>
              <a:rPr sz="2000" spc="15" dirty="0">
                <a:solidFill>
                  <a:srgbClr val="4E3A2F"/>
                </a:solidFill>
                <a:latin typeface="Georgia"/>
                <a:cs typeface="Georgia"/>
              </a:rPr>
              <a:t>database </a:t>
            </a:r>
            <a:r>
              <a:rPr sz="2000" spc="-30" dirty="0">
                <a:solidFill>
                  <a:srgbClr val="4E3A2F"/>
                </a:solidFill>
                <a:latin typeface="Georgia"/>
                <a:cs typeface="Georgia"/>
              </a:rPr>
              <a:t>contents </a:t>
            </a:r>
            <a:r>
              <a:rPr sz="2000" spc="-110" dirty="0">
                <a:solidFill>
                  <a:srgbClr val="4E3A2F"/>
                </a:solidFill>
                <a:latin typeface="Georgia"/>
                <a:cs typeface="Georgia"/>
              </a:rPr>
              <a:t>in </a:t>
            </a:r>
            <a:r>
              <a:rPr sz="2000" spc="-75" dirty="0">
                <a:solidFill>
                  <a:srgbClr val="4E3A2F"/>
                </a:solidFill>
                <a:latin typeface="Georgia"/>
                <a:cs typeface="Georgia"/>
              </a:rPr>
              <a:t>order to </a:t>
            </a:r>
            <a:r>
              <a:rPr sz="2000" spc="-50" dirty="0">
                <a:solidFill>
                  <a:srgbClr val="4E3A2F"/>
                </a:solidFill>
                <a:latin typeface="Georgia"/>
                <a:cs typeface="Georgia"/>
              </a:rPr>
              <a:t>extract </a:t>
            </a:r>
            <a:r>
              <a:rPr sz="2000" spc="-25" dirty="0">
                <a:solidFill>
                  <a:srgbClr val="4E3A2F"/>
                </a:solidFill>
                <a:latin typeface="Georgia"/>
                <a:cs typeface="Georgia"/>
              </a:rPr>
              <a:t>answers </a:t>
            </a:r>
            <a:r>
              <a:rPr sz="2000" spc="-45" dirty="0">
                <a:solidFill>
                  <a:srgbClr val="4E3A2F"/>
                </a:solidFill>
                <a:latin typeface="Georgia"/>
                <a:cs typeface="Georgia"/>
              </a:rPr>
              <a:t>that  </a:t>
            </a:r>
            <a:r>
              <a:rPr sz="2000" spc="-10" dirty="0">
                <a:solidFill>
                  <a:srgbClr val="4E3A2F"/>
                </a:solidFill>
                <a:latin typeface="Georgia"/>
                <a:cs typeface="Georgia"/>
              </a:rPr>
              <a:t>are </a:t>
            </a:r>
            <a:r>
              <a:rPr sz="2000" spc="-65" dirty="0">
                <a:solidFill>
                  <a:srgbClr val="4E3A2F"/>
                </a:solidFill>
                <a:latin typeface="Georgia"/>
                <a:cs typeface="Georgia"/>
              </a:rPr>
              <a:t>not </a:t>
            </a:r>
            <a:r>
              <a:rPr sz="2000" spc="-35" dirty="0">
                <a:solidFill>
                  <a:srgbClr val="4E3A2F"/>
                </a:solidFill>
                <a:latin typeface="Georgia"/>
                <a:cs typeface="Georgia"/>
              </a:rPr>
              <a:t>available </a:t>
            </a:r>
            <a:r>
              <a:rPr sz="2000" spc="-110" dirty="0">
                <a:solidFill>
                  <a:srgbClr val="4E3A2F"/>
                </a:solidFill>
                <a:latin typeface="Georgia"/>
                <a:cs typeface="Georgia"/>
              </a:rPr>
              <a:t>in </a:t>
            </a:r>
            <a:r>
              <a:rPr sz="2000" spc="-55" dirty="0">
                <a:solidFill>
                  <a:srgbClr val="4E3A2F"/>
                </a:solidFill>
                <a:latin typeface="Georgia"/>
                <a:cs typeface="Georgia"/>
              </a:rPr>
              <a:t>regular</a:t>
            </a:r>
            <a:r>
              <a:rPr sz="2000" spc="-225" dirty="0">
                <a:solidFill>
                  <a:srgbClr val="4E3A2F"/>
                </a:solidFill>
                <a:latin typeface="Georgia"/>
                <a:cs typeface="Georgia"/>
              </a:rPr>
              <a:t> </a:t>
            </a:r>
            <a:r>
              <a:rPr sz="2000" spc="-50" dirty="0">
                <a:solidFill>
                  <a:srgbClr val="4E3A2F"/>
                </a:solidFill>
                <a:latin typeface="Georgia"/>
                <a:cs typeface="Georgia"/>
              </a:rPr>
              <a:t>Reports.</a:t>
            </a:r>
            <a:endParaRPr sz="2000">
              <a:latin typeface="Georgia"/>
              <a:cs typeface="Georgia"/>
            </a:endParaRPr>
          </a:p>
          <a:p>
            <a:pPr marL="1155700" marR="1039494" indent="-228600">
              <a:lnSpc>
                <a:spcPct val="100000"/>
              </a:lnSpc>
              <a:spcBef>
                <a:spcPts val="480"/>
              </a:spcBef>
            </a:pPr>
            <a:r>
              <a:rPr sz="1400" spc="265" dirty="0">
                <a:solidFill>
                  <a:srgbClr val="F0A12D"/>
                </a:solidFill>
                <a:latin typeface="Arial"/>
                <a:cs typeface="Arial"/>
              </a:rPr>
              <a:t> </a:t>
            </a:r>
            <a:r>
              <a:rPr sz="2000" spc="-95" dirty="0">
                <a:solidFill>
                  <a:srgbClr val="4E3A2F"/>
                </a:solidFill>
                <a:latin typeface="Georgia"/>
                <a:cs typeface="Georgia"/>
              </a:rPr>
              <a:t>Programming </a:t>
            </a:r>
            <a:r>
              <a:rPr sz="2000" spc="-30" dirty="0">
                <a:solidFill>
                  <a:srgbClr val="4E3A2F"/>
                </a:solidFill>
                <a:latin typeface="Georgia"/>
                <a:cs typeface="Georgia"/>
              </a:rPr>
              <a:t>is </a:t>
            </a:r>
            <a:r>
              <a:rPr sz="2000" spc="10" dirty="0">
                <a:solidFill>
                  <a:srgbClr val="4E3A2F"/>
                </a:solidFill>
                <a:latin typeface="Georgia"/>
                <a:cs typeface="Georgia"/>
              </a:rPr>
              <a:t>speeded </a:t>
            </a:r>
            <a:r>
              <a:rPr sz="2000" spc="-70" dirty="0">
                <a:solidFill>
                  <a:srgbClr val="4E3A2F"/>
                </a:solidFill>
                <a:latin typeface="Georgia"/>
                <a:cs typeface="Georgia"/>
              </a:rPr>
              <a:t>up </a:t>
            </a:r>
            <a:r>
              <a:rPr sz="2000" spc="30" dirty="0">
                <a:solidFill>
                  <a:srgbClr val="4E3A2F"/>
                </a:solidFill>
                <a:latin typeface="Georgia"/>
                <a:cs typeface="Georgia"/>
              </a:rPr>
              <a:t>because </a:t>
            </a:r>
            <a:r>
              <a:rPr sz="2000" spc="-80" dirty="0">
                <a:solidFill>
                  <a:srgbClr val="4E3A2F"/>
                </a:solidFill>
                <a:latin typeface="Georgia"/>
                <a:cs typeface="Georgia"/>
              </a:rPr>
              <a:t>programmer </a:t>
            </a:r>
            <a:r>
              <a:rPr sz="2000" spc="-125" dirty="0">
                <a:solidFill>
                  <a:srgbClr val="4E3A2F"/>
                </a:solidFill>
                <a:latin typeface="Georgia"/>
                <a:cs typeface="Georgia"/>
              </a:rPr>
              <a:t>can  </a:t>
            </a:r>
            <a:r>
              <a:rPr sz="2000" spc="-30" dirty="0">
                <a:solidFill>
                  <a:srgbClr val="4E3A2F"/>
                </a:solidFill>
                <a:latin typeface="Georgia"/>
                <a:cs typeface="Georgia"/>
              </a:rPr>
              <a:t>concentrate </a:t>
            </a:r>
            <a:r>
              <a:rPr sz="2000" spc="-65" dirty="0">
                <a:solidFill>
                  <a:srgbClr val="4E3A2F"/>
                </a:solidFill>
                <a:latin typeface="Georgia"/>
                <a:cs typeface="Georgia"/>
              </a:rPr>
              <a:t>on </a:t>
            </a:r>
            <a:r>
              <a:rPr sz="2000" spc="-55" dirty="0">
                <a:solidFill>
                  <a:srgbClr val="4E3A2F"/>
                </a:solidFill>
                <a:latin typeface="Georgia"/>
                <a:cs typeface="Georgia"/>
              </a:rPr>
              <a:t>logic </a:t>
            </a:r>
            <a:r>
              <a:rPr sz="2000" spc="-40" dirty="0">
                <a:solidFill>
                  <a:srgbClr val="4E3A2F"/>
                </a:solidFill>
                <a:latin typeface="Georgia"/>
                <a:cs typeface="Georgia"/>
              </a:rPr>
              <a:t>of </a:t>
            </a:r>
            <a:r>
              <a:rPr sz="2000" spc="-25" dirty="0">
                <a:solidFill>
                  <a:srgbClr val="4E3A2F"/>
                </a:solidFill>
                <a:latin typeface="Georgia"/>
                <a:cs typeface="Georgia"/>
              </a:rPr>
              <a:t>the</a:t>
            </a:r>
            <a:r>
              <a:rPr sz="2000" spc="120" dirty="0">
                <a:solidFill>
                  <a:srgbClr val="4E3A2F"/>
                </a:solidFill>
                <a:latin typeface="Georgia"/>
                <a:cs typeface="Georgia"/>
              </a:rPr>
              <a:t> </a:t>
            </a:r>
            <a:r>
              <a:rPr sz="2000" spc="-55" dirty="0">
                <a:solidFill>
                  <a:srgbClr val="4E3A2F"/>
                </a:solidFill>
                <a:latin typeface="Georgia"/>
                <a:cs typeface="Georgia"/>
              </a:rPr>
              <a:t>application.</a:t>
            </a:r>
            <a:endParaRPr sz="2000">
              <a:latin typeface="Georgia"/>
              <a:cs typeface="Georgia"/>
            </a:endParaRPr>
          </a:p>
          <a:p>
            <a:pPr marL="927100">
              <a:lnSpc>
                <a:spcPct val="100000"/>
              </a:lnSpc>
              <a:spcBef>
                <a:spcPts val="484"/>
              </a:spcBef>
            </a:pPr>
            <a:r>
              <a:rPr sz="1400" spc="270" dirty="0">
                <a:solidFill>
                  <a:srgbClr val="F0A12D"/>
                </a:solidFill>
                <a:latin typeface="Arial"/>
                <a:cs typeface="Arial"/>
              </a:rPr>
              <a:t> </a:t>
            </a:r>
            <a:r>
              <a:rPr sz="2000" spc="-175" dirty="0">
                <a:solidFill>
                  <a:srgbClr val="4E3A2F"/>
                </a:solidFill>
                <a:latin typeface="Georgia"/>
                <a:cs typeface="Georgia"/>
              </a:rPr>
              <a:t>It </a:t>
            </a:r>
            <a:r>
              <a:rPr sz="2000" spc="-35" dirty="0">
                <a:solidFill>
                  <a:srgbClr val="4E3A2F"/>
                </a:solidFill>
                <a:latin typeface="Georgia"/>
                <a:cs typeface="Georgia"/>
              </a:rPr>
              <a:t>includes </a:t>
            </a:r>
            <a:r>
              <a:rPr sz="2000" spc="-10" dirty="0">
                <a:solidFill>
                  <a:srgbClr val="4E3A2F"/>
                </a:solidFill>
                <a:latin typeface="Georgia"/>
                <a:cs typeface="Georgia"/>
              </a:rPr>
              <a:t>special </a:t>
            </a:r>
            <a:r>
              <a:rPr sz="2000" spc="-20" dirty="0">
                <a:solidFill>
                  <a:srgbClr val="4E3A2F"/>
                </a:solidFill>
                <a:latin typeface="Georgia"/>
                <a:cs typeface="Georgia"/>
              </a:rPr>
              <a:t>user </a:t>
            </a:r>
            <a:r>
              <a:rPr sz="2000" spc="-85" dirty="0">
                <a:solidFill>
                  <a:srgbClr val="4E3A2F"/>
                </a:solidFill>
                <a:latin typeface="Georgia"/>
                <a:cs typeface="Georgia"/>
              </a:rPr>
              <a:t>friendly </a:t>
            </a:r>
            <a:r>
              <a:rPr sz="2000" spc="-60" dirty="0">
                <a:solidFill>
                  <a:srgbClr val="4E3A2F"/>
                </a:solidFill>
                <a:latin typeface="Georgia"/>
                <a:cs typeface="Georgia"/>
              </a:rPr>
              <a:t>query </a:t>
            </a:r>
            <a:r>
              <a:rPr sz="2000" spc="-10" dirty="0">
                <a:solidFill>
                  <a:srgbClr val="4E3A2F"/>
                </a:solidFill>
                <a:latin typeface="Georgia"/>
                <a:cs typeface="Georgia"/>
              </a:rPr>
              <a:t>languages </a:t>
            </a:r>
            <a:r>
              <a:rPr sz="2000" spc="-85" dirty="0">
                <a:solidFill>
                  <a:srgbClr val="4E3A2F"/>
                </a:solidFill>
                <a:latin typeface="Georgia"/>
                <a:cs typeface="Georgia"/>
              </a:rPr>
              <a:t>which </a:t>
            </a:r>
            <a:r>
              <a:rPr sz="2000" spc="-10" dirty="0">
                <a:solidFill>
                  <a:srgbClr val="4E3A2F"/>
                </a:solidFill>
                <a:latin typeface="Georgia"/>
                <a:cs typeface="Georgia"/>
              </a:rPr>
              <a:t>are</a:t>
            </a:r>
            <a:r>
              <a:rPr sz="2000" spc="-130" dirty="0">
                <a:solidFill>
                  <a:srgbClr val="4E3A2F"/>
                </a:solidFill>
                <a:latin typeface="Georgia"/>
                <a:cs typeface="Georgia"/>
              </a:rPr>
              <a:t> </a:t>
            </a:r>
            <a:r>
              <a:rPr sz="2000" spc="10" dirty="0">
                <a:solidFill>
                  <a:srgbClr val="4E3A2F"/>
                </a:solidFill>
                <a:latin typeface="Georgia"/>
                <a:cs typeface="Georgia"/>
              </a:rPr>
              <a:t>easy</a:t>
            </a:r>
            <a:endParaRPr sz="2000">
              <a:latin typeface="Georgia"/>
              <a:cs typeface="Georgia"/>
            </a:endParaRPr>
          </a:p>
          <a:p>
            <a:pPr marL="1155700">
              <a:lnSpc>
                <a:spcPct val="100000"/>
              </a:lnSpc>
            </a:pPr>
            <a:r>
              <a:rPr sz="2000" spc="-75" dirty="0">
                <a:solidFill>
                  <a:srgbClr val="4E3A2F"/>
                </a:solidFill>
                <a:latin typeface="Georgia"/>
                <a:cs typeface="Georgia"/>
              </a:rPr>
              <a:t>to </a:t>
            </a:r>
            <a:r>
              <a:rPr sz="2000" spc="-45" dirty="0">
                <a:solidFill>
                  <a:srgbClr val="4E3A2F"/>
                </a:solidFill>
                <a:latin typeface="Georgia"/>
                <a:cs typeface="Georgia"/>
              </a:rPr>
              <a:t>understand </a:t>
            </a:r>
            <a:r>
              <a:rPr sz="2000" spc="-114" dirty="0">
                <a:solidFill>
                  <a:srgbClr val="4E3A2F"/>
                </a:solidFill>
                <a:latin typeface="Georgia"/>
                <a:cs typeface="Georgia"/>
              </a:rPr>
              <a:t>by </a:t>
            </a:r>
            <a:r>
              <a:rPr sz="2000" spc="-70" dirty="0">
                <a:solidFill>
                  <a:srgbClr val="4E3A2F"/>
                </a:solidFill>
                <a:latin typeface="Georgia"/>
                <a:cs typeface="Georgia"/>
              </a:rPr>
              <a:t>non </a:t>
            </a:r>
            <a:r>
              <a:rPr sz="2000" spc="-90" dirty="0">
                <a:solidFill>
                  <a:srgbClr val="4E3A2F"/>
                </a:solidFill>
                <a:latin typeface="Georgia"/>
                <a:cs typeface="Georgia"/>
              </a:rPr>
              <a:t>programming </a:t>
            </a:r>
            <a:r>
              <a:rPr sz="2000" dirty="0">
                <a:solidFill>
                  <a:srgbClr val="4E3A2F"/>
                </a:solidFill>
                <a:latin typeface="Georgia"/>
                <a:cs typeface="Georgia"/>
              </a:rPr>
              <a:t>users </a:t>
            </a:r>
            <a:r>
              <a:rPr sz="2000" spc="-40" dirty="0">
                <a:solidFill>
                  <a:srgbClr val="4E3A2F"/>
                </a:solidFill>
                <a:latin typeface="Georgia"/>
                <a:cs typeface="Georgia"/>
              </a:rPr>
              <a:t>of </a:t>
            </a:r>
            <a:r>
              <a:rPr sz="2000" spc="-25" dirty="0">
                <a:solidFill>
                  <a:srgbClr val="4E3A2F"/>
                </a:solidFill>
                <a:latin typeface="Georgia"/>
                <a:cs typeface="Georgia"/>
              </a:rPr>
              <a:t>the</a:t>
            </a:r>
            <a:r>
              <a:rPr sz="2000" spc="330" dirty="0">
                <a:solidFill>
                  <a:srgbClr val="4E3A2F"/>
                </a:solidFill>
                <a:latin typeface="Georgia"/>
                <a:cs typeface="Georgia"/>
              </a:rPr>
              <a:t> </a:t>
            </a:r>
            <a:r>
              <a:rPr sz="2000" spc="-35" dirty="0">
                <a:solidFill>
                  <a:srgbClr val="4E3A2F"/>
                </a:solidFill>
                <a:latin typeface="Georgia"/>
                <a:cs typeface="Georgia"/>
              </a:rPr>
              <a:t>system.</a:t>
            </a:r>
            <a:endParaRPr sz="2000">
              <a:latin typeface="Georgia"/>
              <a:cs typeface="Georgia"/>
            </a:endParaRPr>
          </a:p>
          <a:p>
            <a:pPr marL="469900">
              <a:lnSpc>
                <a:spcPct val="100000"/>
              </a:lnSpc>
              <a:spcBef>
                <a:spcPts val="480"/>
              </a:spcBef>
              <a:tabLst>
                <a:tab pos="756285" algn="l"/>
              </a:tabLst>
            </a:pPr>
            <a:r>
              <a:rPr sz="1400" spc="265" dirty="0">
                <a:solidFill>
                  <a:srgbClr val="F0A12D"/>
                </a:solidFill>
                <a:latin typeface="Arial"/>
                <a:cs typeface="Arial"/>
              </a:rPr>
              <a:t>	</a:t>
            </a:r>
            <a:r>
              <a:rPr sz="2000" spc="-90" dirty="0">
                <a:solidFill>
                  <a:srgbClr val="FF0000"/>
                </a:solidFill>
                <a:latin typeface="Georgia"/>
                <a:cs typeface="Georgia"/>
              </a:rPr>
              <a:t>The </a:t>
            </a:r>
            <a:r>
              <a:rPr sz="2000" spc="-10" dirty="0">
                <a:solidFill>
                  <a:srgbClr val="FF0000"/>
                </a:solidFill>
                <a:latin typeface="Georgia"/>
                <a:cs typeface="Georgia"/>
              </a:rPr>
              <a:t>service </a:t>
            </a:r>
            <a:r>
              <a:rPr sz="2000" spc="-80" dirty="0">
                <a:solidFill>
                  <a:srgbClr val="FF0000"/>
                </a:solidFill>
                <a:latin typeface="Georgia"/>
                <a:cs typeface="Georgia"/>
              </a:rPr>
              <a:t>provided </a:t>
            </a:r>
            <a:r>
              <a:rPr sz="2000" spc="-114" dirty="0">
                <a:solidFill>
                  <a:srgbClr val="FF0000"/>
                </a:solidFill>
                <a:latin typeface="Georgia"/>
                <a:cs typeface="Georgia"/>
              </a:rPr>
              <a:t>by </a:t>
            </a:r>
            <a:r>
              <a:rPr sz="2000" spc="-25" dirty="0">
                <a:solidFill>
                  <a:srgbClr val="FF0000"/>
                </a:solidFill>
                <a:latin typeface="Georgia"/>
                <a:cs typeface="Georgia"/>
              </a:rPr>
              <a:t>the </a:t>
            </a:r>
            <a:r>
              <a:rPr sz="2000" spc="-125" dirty="0">
                <a:solidFill>
                  <a:srgbClr val="FF0000"/>
                </a:solidFill>
                <a:latin typeface="Georgia"/>
                <a:cs typeface="Georgia"/>
              </a:rPr>
              <a:t>DBMS </a:t>
            </a:r>
            <a:r>
              <a:rPr sz="2000" spc="-35" dirty="0">
                <a:solidFill>
                  <a:srgbClr val="FF0000"/>
                </a:solidFill>
                <a:latin typeface="Georgia"/>
                <a:cs typeface="Georgia"/>
              </a:rPr>
              <a:t>includes</a:t>
            </a:r>
            <a:r>
              <a:rPr sz="2000" spc="305" dirty="0">
                <a:solidFill>
                  <a:srgbClr val="FF0000"/>
                </a:solidFill>
                <a:latin typeface="Georgia"/>
                <a:cs typeface="Georgia"/>
              </a:rPr>
              <a:t> </a:t>
            </a:r>
            <a:r>
              <a:rPr sz="2000" spc="-165" dirty="0">
                <a:solidFill>
                  <a:srgbClr val="FF0000"/>
                </a:solidFill>
                <a:latin typeface="Georgia"/>
                <a:cs typeface="Georgia"/>
              </a:rPr>
              <a:t>:-</a:t>
            </a:r>
            <a:endParaRPr sz="2000">
              <a:latin typeface="Georgia"/>
              <a:cs typeface="Georgia"/>
            </a:endParaRPr>
          </a:p>
          <a:p>
            <a:pPr marL="1155700" marR="963294" indent="-228600">
              <a:lnSpc>
                <a:spcPct val="100000"/>
              </a:lnSpc>
              <a:spcBef>
                <a:spcPts val="480"/>
              </a:spcBef>
            </a:pPr>
            <a:r>
              <a:rPr sz="1400" spc="265" dirty="0">
                <a:solidFill>
                  <a:srgbClr val="F0A12D"/>
                </a:solidFill>
                <a:latin typeface="Arial"/>
                <a:cs typeface="Arial"/>
              </a:rPr>
              <a:t> </a:t>
            </a:r>
            <a:r>
              <a:rPr sz="2000" spc="-90" dirty="0">
                <a:solidFill>
                  <a:srgbClr val="4E3A2F"/>
                </a:solidFill>
                <a:latin typeface="Georgia"/>
                <a:cs typeface="Georgia"/>
              </a:rPr>
              <a:t>Authorization </a:t>
            </a:r>
            <a:r>
              <a:rPr sz="2000" spc="-5" dirty="0">
                <a:solidFill>
                  <a:srgbClr val="4E3A2F"/>
                </a:solidFill>
                <a:latin typeface="Georgia"/>
                <a:cs typeface="Georgia"/>
              </a:rPr>
              <a:t>services </a:t>
            </a:r>
            <a:r>
              <a:rPr sz="2000" spc="-65" dirty="0">
                <a:solidFill>
                  <a:srgbClr val="4E3A2F"/>
                </a:solidFill>
                <a:latin typeface="Georgia"/>
                <a:cs typeface="Georgia"/>
              </a:rPr>
              <a:t>like </a:t>
            </a:r>
            <a:r>
              <a:rPr sz="2000" spc="-60" dirty="0">
                <a:solidFill>
                  <a:srgbClr val="4E3A2F"/>
                </a:solidFill>
                <a:latin typeface="Georgia"/>
                <a:cs typeface="Georgia"/>
              </a:rPr>
              <a:t>log </a:t>
            </a:r>
            <a:r>
              <a:rPr sz="2000" spc="-65" dirty="0">
                <a:solidFill>
                  <a:srgbClr val="4E3A2F"/>
                </a:solidFill>
                <a:latin typeface="Georgia"/>
                <a:cs typeface="Georgia"/>
              </a:rPr>
              <a:t>on </a:t>
            </a:r>
            <a:r>
              <a:rPr sz="2000" spc="-75" dirty="0">
                <a:solidFill>
                  <a:srgbClr val="4E3A2F"/>
                </a:solidFill>
                <a:latin typeface="Georgia"/>
                <a:cs typeface="Georgia"/>
              </a:rPr>
              <a:t>to </a:t>
            </a:r>
            <a:r>
              <a:rPr sz="2000" spc="-25" dirty="0">
                <a:solidFill>
                  <a:srgbClr val="4E3A2F"/>
                </a:solidFill>
                <a:latin typeface="Georgia"/>
                <a:cs typeface="Georgia"/>
              </a:rPr>
              <a:t>the </a:t>
            </a:r>
            <a:r>
              <a:rPr sz="2000" spc="-125" dirty="0">
                <a:solidFill>
                  <a:srgbClr val="4E3A2F"/>
                </a:solidFill>
                <a:latin typeface="Georgia"/>
                <a:cs typeface="Georgia"/>
              </a:rPr>
              <a:t>DBMS </a:t>
            </a:r>
            <a:r>
              <a:rPr sz="2000" spc="-25" dirty="0">
                <a:solidFill>
                  <a:srgbClr val="4E3A2F"/>
                </a:solidFill>
                <a:latin typeface="Georgia"/>
                <a:cs typeface="Georgia"/>
              </a:rPr>
              <a:t>start </a:t>
            </a:r>
            <a:r>
              <a:rPr sz="2000" spc="-145" dirty="0">
                <a:solidFill>
                  <a:srgbClr val="4E3A2F"/>
                </a:solidFill>
                <a:latin typeface="Georgia"/>
                <a:cs typeface="Georgia"/>
              </a:rPr>
              <a:t>the  </a:t>
            </a:r>
            <a:r>
              <a:rPr sz="2000" spc="15" dirty="0">
                <a:solidFill>
                  <a:srgbClr val="4E3A2F"/>
                </a:solidFill>
                <a:latin typeface="Georgia"/>
                <a:cs typeface="Georgia"/>
              </a:rPr>
              <a:t>database </a:t>
            </a:r>
            <a:r>
              <a:rPr sz="2000" spc="-35" dirty="0">
                <a:solidFill>
                  <a:srgbClr val="4E3A2F"/>
                </a:solidFill>
                <a:latin typeface="Georgia"/>
                <a:cs typeface="Georgia"/>
              </a:rPr>
              <a:t>stop </a:t>
            </a:r>
            <a:r>
              <a:rPr sz="2000" spc="-25" dirty="0">
                <a:solidFill>
                  <a:srgbClr val="4E3A2F"/>
                </a:solidFill>
                <a:latin typeface="Georgia"/>
                <a:cs typeface="Georgia"/>
              </a:rPr>
              <a:t>the </a:t>
            </a:r>
            <a:r>
              <a:rPr sz="2000" dirty="0">
                <a:solidFill>
                  <a:srgbClr val="4E3A2F"/>
                </a:solidFill>
                <a:latin typeface="Georgia"/>
                <a:cs typeface="Georgia"/>
              </a:rPr>
              <a:t>Database</a:t>
            </a:r>
            <a:r>
              <a:rPr sz="2000" spc="-70" dirty="0">
                <a:solidFill>
                  <a:srgbClr val="4E3A2F"/>
                </a:solidFill>
                <a:latin typeface="Georgia"/>
                <a:cs typeface="Georgia"/>
              </a:rPr>
              <a:t> </a:t>
            </a:r>
            <a:r>
              <a:rPr sz="2000" spc="-5" dirty="0">
                <a:solidFill>
                  <a:srgbClr val="4E3A2F"/>
                </a:solidFill>
                <a:latin typeface="Georgia"/>
                <a:cs typeface="Georgia"/>
              </a:rPr>
              <a:t>etc.</a:t>
            </a:r>
            <a:endParaRPr sz="2000">
              <a:latin typeface="Georgia"/>
              <a:cs typeface="Georgia"/>
            </a:endParaRPr>
          </a:p>
          <a:p>
            <a:pPr marL="927100">
              <a:lnSpc>
                <a:spcPct val="100000"/>
              </a:lnSpc>
              <a:spcBef>
                <a:spcPts val="480"/>
              </a:spcBef>
            </a:pPr>
            <a:r>
              <a:rPr sz="1400" spc="265" dirty="0">
                <a:solidFill>
                  <a:srgbClr val="F0A12D"/>
                </a:solidFill>
                <a:latin typeface="Arial"/>
                <a:cs typeface="Arial"/>
              </a:rPr>
              <a:t> </a:t>
            </a:r>
            <a:r>
              <a:rPr sz="2000" spc="-75" dirty="0">
                <a:solidFill>
                  <a:srgbClr val="4E3A2F"/>
                </a:solidFill>
                <a:latin typeface="Georgia"/>
                <a:cs typeface="Georgia"/>
              </a:rPr>
              <a:t>Transaction </a:t>
            </a:r>
            <a:r>
              <a:rPr sz="2000" spc="-35" dirty="0">
                <a:solidFill>
                  <a:srgbClr val="4E3A2F"/>
                </a:solidFill>
                <a:latin typeface="Georgia"/>
                <a:cs typeface="Georgia"/>
              </a:rPr>
              <a:t>supports </a:t>
            </a:r>
            <a:r>
              <a:rPr sz="2000" spc="-65" dirty="0">
                <a:solidFill>
                  <a:srgbClr val="4E3A2F"/>
                </a:solidFill>
                <a:latin typeface="Georgia"/>
                <a:cs typeface="Georgia"/>
              </a:rPr>
              <a:t>like </a:t>
            </a:r>
            <a:r>
              <a:rPr sz="2000" spc="-70" dirty="0">
                <a:solidFill>
                  <a:srgbClr val="4E3A2F"/>
                </a:solidFill>
                <a:latin typeface="Georgia"/>
                <a:cs typeface="Georgia"/>
              </a:rPr>
              <a:t>Recovery, </a:t>
            </a:r>
            <a:r>
              <a:rPr sz="2000" spc="-65" dirty="0">
                <a:solidFill>
                  <a:srgbClr val="4E3A2F"/>
                </a:solidFill>
                <a:latin typeface="Georgia"/>
                <a:cs typeface="Georgia"/>
              </a:rPr>
              <a:t>Rollback</a:t>
            </a:r>
            <a:r>
              <a:rPr sz="2000" spc="40" dirty="0">
                <a:solidFill>
                  <a:srgbClr val="4E3A2F"/>
                </a:solidFill>
                <a:latin typeface="Georgia"/>
                <a:cs typeface="Georgia"/>
              </a:rPr>
              <a:t> </a:t>
            </a:r>
            <a:r>
              <a:rPr sz="2000" spc="-5" dirty="0">
                <a:solidFill>
                  <a:srgbClr val="4E3A2F"/>
                </a:solidFill>
                <a:latin typeface="Georgia"/>
                <a:cs typeface="Georgia"/>
              </a:rPr>
              <a:t>etc,</a:t>
            </a:r>
            <a:endParaRPr sz="2000">
              <a:latin typeface="Georgia"/>
              <a:cs typeface="Georgia"/>
            </a:endParaRPr>
          </a:p>
          <a:p>
            <a:pPr marL="927100">
              <a:lnSpc>
                <a:spcPct val="100000"/>
              </a:lnSpc>
              <a:spcBef>
                <a:spcPts val="480"/>
              </a:spcBef>
            </a:pPr>
            <a:r>
              <a:rPr sz="1400" spc="265" dirty="0">
                <a:solidFill>
                  <a:srgbClr val="F0A12D"/>
                </a:solidFill>
                <a:latin typeface="Arial"/>
                <a:cs typeface="Arial"/>
              </a:rPr>
              <a:t> </a:t>
            </a:r>
            <a:r>
              <a:rPr sz="2000" spc="-114" dirty="0">
                <a:solidFill>
                  <a:srgbClr val="4E3A2F"/>
                </a:solidFill>
                <a:latin typeface="Georgia"/>
                <a:cs typeface="Georgia"/>
              </a:rPr>
              <a:t>Import </a:t>
            </a:r>
            <a:r>
              <a:rPr sz="2000" spc="-35" dirty="0">
                <a:solidFill>
                  <a:srgbClr val="4E3A2F"/>
                </a:solidFill>
                <a:latin typeface="Georgia"/>
                <a:cs typeface="Georgia"/>
              </a:rPr>
              <a:t>and </a:t>
            </a:r>
            <a:r>
              <a:rPr sz="2000" spc="-105" dirty="0">
                <a:solidFill>
                  <a:srgbClr val="4E3A2F"/>
                </a:solidFill>
                <a:latin typeface="Georgia"/>
                <a:cs typeface="Georgia"/>
              </a:rPr>
              <a:t>Export </a:t>
            </a:r>
            <a:r>
              <a:rPr sz="2000" spc="-40" dirty="0">
                <a:solidFill>
                  <a:srgbClr val="4E3A2F"/>
                </a:solidFill>
                <a:latin typeface="Georgia"/>
                <a:cs typeface="Georgia"/>
              </a:rPr>
              <a:t>of</a:t>
            </a:r>
            <a:r>
              <a:rPr sz="2000" spc="80" dirty="0">
                <a:solidFill>
                  <a:srgbClr val="4E3A2F"/>
                </a:solidFill>
                <a:latin typeface="Georgia"/>
                <a:cs typeface="Georgia"/>
              </a:rPr>
              <a:t> </a:t>
            </a:r>
            <a:r>
              <a:rPr sz="2000" spc="-40" dirty="0">
                <a:solidFill>
                  <a:srgbClr val="4E3A2F"/>
                </a:solidFill>
                <a:latin typeface="Georgia"/>
                <a:cs typeface="Georgia"/>
              </a:rPr>
              <a:t>Data.</a:t>
            </a:r>
            <a:endParaRPr sz="2000">
              <a:latin typeface="Georgia"/>
              <a:cs typeface="Georgia"/>
            </a:endParaRPr>
          </a:p>
          <a:p>
            <a:pPr marL="927100">
              <a:lnSpc>
                <a:spcPct val="100000"/>
              </a:lnSpc>
              <a:spcBef>
                <a:spcPts val="480"/>
              </a:spcBef>
            </a:pPr>
            <a:r>
              <a:rPr sz="1400" spc="265" dirty="0">
                <a:solidFill>
                  <a:srgbClr val="F0A12D"/>
                </a:solidFill>
                <a:latin typeface="Arial"/>
                <a:cs typeface="Arial"/>
              </a:rPr>
              <a:t> </a:t>
            </a:r>
            <a:r>
              <a:rPr sz="2000" spc="-80" dirty="0">
                <a:solidFill>
                  <a:srgbClr val="4E3A2F"/>
                </a:solidFill>
                <a:latin typeface="Georgia"/>
                <a:cs typeface="Georgia"/>
              </a:rPr>
              <a:t>Maintaining </a:t>
            </a:r>
            <a:r>
              <a:rPr sz="2000" spc="-10" dirty="0">
                <a:solidFill>
                  <a:srgbClr val="4E3A2F"/>
                </a:solidFill>
                <a:latin typeface="Georgia"/>
                <a:cs typeface="Georgia"/>
              </a:rPr>
              <a:t>data</a:t>
            </a:r>
            <a:r>
              <a:rPr sz="2000" spc="-75" dirty="0">
                <a:solidFill>
                  <a:srgbClr val="4E3A2F"/>
                </a:solidFill>
                <a:latin typeface="Georgia"/>
                <a:cs typeface="Georgia"/>
              </a:rPr>
              <a:t> </a:t>
            </a:r>
            <a:r>
              <a:rPr sz="2000" spc="-70" dirty="0">
                <a:solidFill>
                  <a:srgbClr val="4E3A2F"/>
                </a:solidFill>
                <a:latin typeface="Georgia"/>
                <a:cs typeface="Georgia"/>
              </a:rPr>
              <a:t>dictionary</a:t>
            </a:r>
            <a:endParaRPr sz="2000">
              <a:latin typeface="Georgia"/>
              <a:cs typeface="Georgia"/>
            </a:endParaRPr>
          </a:p>
          <a:p>
            <a:pPr marL="927100">
              <a:lnSpc>
                <a:spcPct val="100000"/>
              </a:lnSpc>
              <a:spcBef>
                <a:spcPts val="484"/>
              </a:spcBef>
            </a:pPr>
            <a:r>
              <a:rPr sz="1400" spc="265" dirty="0">
                <a:solidFill>
                  <a:srgbClr val="F0A12D"/>
                </a:solidFill>
                <a:latin typeface="Arial"/>
                <a:cs typeface="Arial"/>
              </a:rPr>
              <a:t> </a:t>
            </a:r>
            <a:r>
              <a:rPr sz="2000" spc="-55" dirty="0">
                <a:solidFill>
                  <a:srgbClr val="4E3A2F"/>
                </a:solidFill>
                <a:latin typeface="Georgia"/>
                <a:cs typeface="Georgia"/>
              </a:rPr>
              <a:t>User's</a:t>
            </a:r>
            <a:r>
              <a:rPr sz="2000" spc="-140" dirty="0">
                <a:solidFill>
                  <a:srgbClr val="4E3A2F"/>
                </a:solidFill>
                <a:latin typeface="Georgia"/>
                <a:cs typeface="Georgia"/>
              </a:rPr>
              <a:t> </a:t>
            </a:r>
            <a:r>
              <a:rPr sz="2000" spc="-105" dirty="0">
                <a:solidFill>
                  <a:srgbClr val="4E3A2F"/>
                </a:solidFill>
                <a:latin typeface="Georgia"/>
                <a:cs typeface="Georgia"/>
              </a:rPr>
              <a:t>Monitoring</a:t>
            </a:r>
            <a:endParaRPr sz="2000">
              <a:latin typeface="Georgia"/>
              <a:cs typeface="Georgia"/>
            </a:endParaRPr>
          </a:p>
          <a:p>
            <a:pPr marL="12700">
              <a:lnSpc>
                <a:spcPct val="100000"/>
              </a:lnSpc>
              <a:spcBef>
                <a:spcPts val="1080"/>
              </a:spcBef>
            </a:pPr>
            <a:r>
              <a:rPr sz="1400" spc="265" dirty="0">
                <a:solidFill>
                  <a:srgbClr val="F0A12D"/>
                </a:solidFill>
                <a:latin typeface="Arial"/>
                <a:cs typeface="Arial"/>
              </a:rPr>
              <a:t></a:t>
            </a:r>
            <a:endParaRPr sz="1400">
              <a:latin typeface="Arial"/>
              <a:cs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4350" y="1046103"/>
            <a:ext cx="8629650" cy="1905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35940" y="541967"/>
            <a:ext cx="8014334" cy="6011261"/>
          </a:xfrm>
          <a:prstGeom prst="rect">
            <a:avLst/>
          </a:prstGeom>
        </p:spPr>
        <p:txBody>
          <a:bodyPr vert="horz" wrap="square" lIns="0" tIns="85725" rIns="0" bIns="0" rtlCol="0">
            <a:spAutoFit/>
          </a:bodyPr>
          <a:lstStyle/>
          <a:p>
            <a:pPr marL="2757805">
              <a:lnSpc>
                <a:spcPct val="100000"/>
              </a:lnSpc>
              <a:spcBef>
                <a:spcPts val="675"/>
              </a:spcBef>
            </a:pPr>
            <a:r>
              <a:rPr lang="en-US" sz="2400" spc="-50" dirty="0">
                <a:solidFill>
                  <a:srgbClr val="FF0000"/>
                </a:solidFill>
                <a:latin typeface="Georgia"/>
                <a:cs typeface="Georgia"/>
              </a:rPr>
              <a:t>2.1 </a:t>
            </a:r>
            <a:r>
              <a:rPr sz="2400" spc="-50">
                <a:solidFill>
                  <a:srgbClr val="FF0000"/>
                </a:solidFill>
                <a:latin typeface="Georgia"/>
                <a:cs typeface="Georgia"/>
              </a:rPr>
              <a:t>Data</a:t>
            </a:r>
            <a:r>
              <a:rPr sz="2400" spc="-20">
                <a:solidFill>
                  <a:srgbClr val="FF0000"/>
                </a:solidFill>
                <a:latin typeface="Georgia"/>
                <a:cs typeface="Georgia"/>
              </a:rPr>
              <a:t> </a:t>
            </a:r>
            <a:r>
              <a:rPr sz="2400" spc="-90" dirty="0">
                <a:solidFill>
                  <a:srgbClr val="FF0000"/>
                </a:solidFill>
                <a:latin typeface="Georgia"/>
                <a:cs typeface="Georgia"/>
              </a:rPr>
              <a:t>Model</a:t>
            </a:r>
            <a:endParaRPr sz="2400">
              <a:latin typeface="Georgia"/>
              <a:cs typeface="Georgia"/>
            </a:endParaRPr>
          </a:p>
          <a:p>
            <a:pPr marL="355600" marR="214629" indent="-343535">
              <a:lnSpc>
                <a:spcPct val="100000"/>
              </a:lnSpc>
              <a:spcBef>
                <a:spcPts val="580"/>
              </a:spcBef>
              <a:tabLst>
                <a:tab pos="431800" algn="l"/>
              </a:tabLst>
            </a:pPr>
            <a:r>
              <a:rPr sz="1650" spc="345" dirty="0">
                <a:solidFill>
                  <a:srgbClr val="F0A12D"/>
                </a:solidFill>
                <a:latin typeface="Arial"/>
                <a:cs typeface="Arial"/>
              </a:rPr>
              <a:t>		</a:t>
            </a:r>
            <a:r>
              <a:rPr sz="2400" spc="-60" dirty="0">
                <a:solidFill>
                  <a:srgbClr val="4E3A2F"/>
                </a:solidFill>
                <a:latin typeface="Georgia"/>
                <a:cs typeface="Georgia"/>
              </a:rPr>
              <a:t>Models </a:t>
            </a:r>
            <a:r>
              <a:rPr sz="2400" spc="-35" dirty="0">
                <a:solidFill>
                  <a:srgbClr val="4E3A2F"/>
                </a:solidFill>
                <a:latin typeface="Georgia"/>
                <a:cs typeface="Georgia"/>
              </a:rPr>
              <a:t>define </a:t>
            </a:r>
            <a:r>
              <a:rPr sz="2400" spc="-114" dirty="0">
                <a:solidFill>
                  <a:srgbClr val="4E3A2F"/>
                </a:solidFill>
                <a:latin typeface="Georgia"/>
                <a:cs typeface="Georgia"/>
              </a:rPr>
              <a:t>how </a:t>
            </a:r>
            <a:r>
              <a:rPr sz="2400" spc="-30" dirty="0">
                <a:solidFill>
                  <a:srgbClr val="4E3A2F"/>
                </a:solidFill>
                <a:latin typeface="Georgia"/>
                <a:cs typeface="Georgia"/>
              </a:rPr>
              <a:t>the </a:t>
            </a:r>
            <a:r>
              <a:rPr sz="2400" spc="-60" dirty="0">
                <a:solidFill>
                  <a:srgbClr val="4E3A2F"/>
                </a:solidFill>
                <a:latin typeface="Georgia"/>
                <a:cs typeface="Georgia"/>
              </a:rPr>
              <a:t>logical structure </a:t>
            </a:r>
            <a:r>
              <a:rPr sz="2400" spc="-50" dirty="0">
                <a:solidFill>
                  <a:srgbClr val="4E3A2F"/>
                </a:solidFill>
                <a:latin typeface="Georgia"/>
                <a:cs typeface="Georgia"/>
              </a:rPr>
              <a:t>of </a:t>
            </a:r>
            <a:r>
              <a:rPr sz="2400" spc="55" dirty="0">
                <a:solidFill>
                  <a:srgbClr val="4E3A2F"/>
                </a:solidFill>
                <a:latin typeface="Georgia"/>
                <a:cs typeface="Georgia"/>
              </a:rPr>
              <a:t>a </a:t>
            </a:r>
            <a:r>
              <a:rPr sz="2400" spc="15" dirty="0">
                <a:solidFill>
                  <a:srgbClr val="4E3A2F"/>
                </a:solidFill>
                <a:latin typeface="Georgia"/>
                <a:cs typeface="Georgia"/>
              </a:rPr>
              <a:t>database </a:t>
            </a:r>
            <a:r>
              <a:rPr sz="2400" spc="-35" dirty="0">
                <a:solidFill>
                  <a:srgbClr val="4E3A2F"/>
                </a:solidFill>
                <a:latin typeface="Georgia"/>
                <a:cs typeface="Georgia"/>
              </a:rPr>
              <a:t>is  </a:t>
            </a:r>
            <a:r>
              <a:rPr sz="2400" spc="-45" dirty="0">
                <a:solidFill>
                  <a:srgbClr val="4E3A2F"/>
                </a:solidFill>
                <a:latin typeface="Georgia"/>
                <a:cs typeface="Georgia"/>
              </a:rPr>
              <a:t>modeled. </a:t>
            </a:r>
            <a:r>
              <a:rPr sz="2400" spc="-50" dirty="0">
                <a:solidFill>
                  <a:srgbClr val="4E3A2F"/>
                </a:solidFill>
                <a:latin typeface="Georgia"/>
                <a:cs typeface="Georgia"/>
              </a:rPr>
              <a:t>Data </a:t>
            </a:r>
            <a:r>
              <a:rPr sz="2400" spc="-60" dirty="0">
                <a:solidFill>
                  <a:srgbClr val="4E3A2F"/>
                </a:solidFill>
                <a:latin typeface="Georgia"/>
                <a:cs typeface="Georgia"/>
              </a:rPr>
              <a:t>Models </a:t>
            </a:r>
            <a:r>
              <a:rPr sz="2400" spc="-10" dirty="0">
                <a:solidFill>
                  <a:srgbClr val="4E3A2F"/>
                </a:solidFill>
                <a:latin typeface="Georgia"/>
                <a:cs typeface="Georgia"/>
              </a:rPr>
              <a:t>are </a:t>
            </a:r>
            <a:r>
              <a:rPr sz="2400" spc="-55" dirty="0">
                <a:solidFill>
                  <a:srgbClr val="4E3A2F"/>
                </a:solidFill>
                <a:latin typeface="Georgia"/>
                <a:cs typeface="Georgia"/>
              </a:rPr>
              <a:t>fundamental </a:t>
            </a:r>
            <a:r>
              <a:rPr sz="2400" spc="-45" dirty="0">
                <a:solidFill>
                  <a:srgbClr val="4E3A2F"/>
                </a:solidFill>
                <a:latin typeface="Georgia"/>
                <a:cs typeface="Georgia"/>
              </a:rPr>
              <a:t>entities </a:t>
            </a:r>
            <a:r>
              <a:rPr sz="2400" spc="-80" dirty="0">
                <a:solidFill>
                  <a:srgbClr val="4E3A2F"/>
                </a:solidFill>
                <a:latin typeface="Georgia"/>
                <a:cs typeface="Georgia"/>
              </a:rPr>
              <a:t>to  </a:t>
            </a:r>
            <a:r>
              <a:rPr sz="2400" spc="-75" dirty="0">
                <a:solidFill>
                  <a:srgbClr val="4E3A2F"/>
                </a:solidFill>
                <a:latin typeface="Georgia"/>
                <a:cs typeface="Georgia"/>
              </a:rPr>
              <a:t>introduce </a:t>
            </a:r>
            <a:r>
              <a:rPr sz="2400" spc="-45" dirty="0">
                <a:solidFill>
                  <a:srgbClr val="4E3A2F"/>
                </a:solidFill>
                <a:latin typeface="Georgia"/>
                <a:cs typeface="Georgia"/>
              </a:rPr>
              <a:t>abstraction </a:t>
            </a:r>
            <a:r>
              <a:rPr sz="2400" spc="-130" dirty="0">
                <a:solidFill>
                  <a:srgbClr val="4E3A2F"/>
                </a:solidFill>
                <a:latin typeface="Georgia"/>
                <a:cs typeface="Georgia"/>
              </a:rPr>
              <a:t>in </a:t>
            </a:r>
            <a:r>
              <a:rPr sz="2400" spc="60" dirty="0">
                <a:solidFill>
                  <a:srgbClr val="4E3A2F"/>
                </a:solidFill>
                <a:latin typeface="Georgia"/>
                <a:cs typeface="Georgia"/>
              </a:rPr>
              <a:t>a </a:t>
            </a:r>
            <a:r>
              <a:rPr sz="2400" spc="-130" dirty="0">
                <a:solidFill>
                  <a:srgbClr val="4E3A2F"/>
                </a:solidFill>
                <a:latin typeface="Georgia"/>
                <a:cs typeface="Georgia"/>
              </a:rPr>
              <a:t>DBMS. </a:t>
            </a:r>
            <a:r>
              <a:rPr sz="2400" spc="-50" dirty="0">
                <a:solidFill>
                  <a:srgbClr val="4E3A2F"/>
                </a:solidFill>
                <a:latin typeface="Georgia"/>
                <a:cs typeface="Georgia"/>
              </a:rPr>
              <a:t>Data </a:t>
            </a:r>
            <a:r>
              <a:rPr sz="2400" spc="-40" dirty="0">
                <a:solidFill>
                  <a:srgbClr val="4E3A2F"/>
                </a:solidFill>
                <a:latin typeface="Georgia"/>
                <a:cs typeface="Georgia"/>
              </a:rPr>
              <a:t>models </a:t>
            </a:r>
            <a:r>
              <a:rPr sz="2400" spc="-35" dirty="0">
                <a:solidFill>
                  <a:srgbClr val="4E3A2F"/>
                </a:solidFill>
                <a:latin typeface="Georgia"/>
                <a:cs typeface="Georgia"/>
              </a:rPr>
              <a:t>define </a:t>
            </a:r>
            <a:r>
              <a:rPr sz="2400" spc="-114" dirty="0">
                <a:solidFill>
                  <a:srgbClr val="4E3A2F"/>
                </a:solidFill>
                <a:latin typeface="Georgia"/>
                <a:cs typeface="Georgia"/>
              </a:rPr>
              <a:t>how  </a:t>
            </a:r>
            <a:r>
              <a:rPr sz="2400" spc="-10" dirty="0">
                <a:solidFill>
                  <a:srgbClr val="4E3A2F"/>
                </a:solidFill>
                <a:latin typeface="Georgia"/>
                <a:cs typeface="Georgia"/>
              </a:rPr>
              <a:t>data </a:t>
            </a:r>
            <a:r>
              <a:rPr sz="2400" spc="-35" dirty="0">
                <a:solidFill>
                  <a:srgbClr val="4E3A2F"/>
                </a:solidFill>
                <a:latin typeface="Georgia"/>
                <a:cs typeface="Georgia"/>
              </a:rPr>
              <a:t>is </a:t>
            </a:r>
            <a:r>
              <a:rPr sz="2400" spc="-30" dirty="0">
                <a:solidFill>
                  <a:srgbClr val="4E3A2F"/>
                </a:solidFill>
                <a:latin typeface="Georgia"/>
                <a:cs typeface="Georgia"/>
              </a:rPr>
              <a:t>connected </a:t>
            </a:r>
            <a:r>
              <a:rPr sz="2400" spc="-80" dirty="0">
                <a:solidFill>
                  <a:srgbClr val="4E3A2F"/>
                </a:solidFill>
                <a:latin typeface="Georgia"/>
                <a:cs typeface="Georgia"/>
              </a:rPr>
              <a:t>to </a:t>
            </a:r>
            <a:r>
              <a:rPr sz="2400" spc="20" dirty="0">
                <a:solidFill>
                  <a:srgbClr val="4E3A2F"/>
                </a:solidFill>
                <a:latin typeface="Georgia"/>
                <a:cs typeface="Georgia"/>
              </a:rPr>
              <a:t>each </a:t>
            </a:r>
            <a:r>
              <a:rPr sz="2400" spc="-70" dirty="0">
                <a:solidFill>
                  <a:srgbClr val="4E3A2F"/>
                </a:solidFill>
                <a:latin typeface="Georgia"/>
                <a:cs typeface="Georgia"/>
              </a:rPr>
              <a:t>other </a:t>
            </a:r>
            <a:r>
              <a:rPr sz="2400" spc="-45" dirty="0">
                <a:solidFill>
                  <a:srgbClr val="4E3A2F"/>
                </a:solidFill>
                <a:latin typeface="Georgia"/>
                <a:cs typeface="Georgia"/>
              </a:rPr>
              <a:t>and </a:t>
            </a:r>
            <a:r>
              <a:rPr sz="2400" spc="-114" dirty="0">
                <a:solidFill>
                  <a:srgbClr val="4E3A2F"/>
                </a:solidFill>
                <a:latin typeface="Georgia"/>
                <a:cs typeface="Georgia"/>
              </a:rPr>
              <a:t>how </a:t>
            </a:r>
            <a:r>
              <a:rPr sz="2400" spc="-75" dirty="0">
                <a:solidFill>
                  <a:srgbClr val="4E3A2F"/>
                </a:solidFill>
                <a:latin typeface="Georgia"/>
                <a:cs typeface="Georgia"/>
              </a:rPr>
              <a:t>they </a:t>
            </a:r>
            <a:r>
              <a:rPr sz="2400" spc="-10" dirty="0">
                <a:solidFill>
                  <a:srgbClr val="4E3A2F"/>
                </a:solidFill>
                <a:latin typeface="Georgia"/>
                <a:cs typeface="Georgia"/>
              </a:rPr>
              <a:t>are  processed </a:t>
            </a:r>
            <a:r>
              <a:rPr sz="2400" spc="-45" dirty="0">
                <a:solidFill>
                  <a:srgbClr val="4E3A2F"/>
                </a:solidFill>
                <a:latin typeface="Georgia"/>
                <a:cs typeface="Georgia"/>
              </a:rPr>
              <a:t>and stored </a:t>
            </a:r>
            <a:r>
              <a:rPr sz="2400" spc="-55" dirty="0">
                <a:solidFill>
                  <a:srgbClr val="4E3A2F"/>
                </a:solidFill>
                <a:latin typeface="Georgia"/>
                <a:cs typeface="Georgia"/>
              </a:rPr>
              <a:t>inside </a:t>
            </a:r>
            <a:r>
              <a:rPr sz="2400" spc="-30" dirty="0">
                <a:solidFill>
                  <a:srgbClr val="4E3A2F"/>
                </a:solidFill>
                <a:latin typeface="Georgia"/>
                <a:cs typeface="Georgia"/>
              </a:rPr>
              <a:t>the</a:t>
            </a:r>
            <a:r>
              <a:rPr sz="2400" spc="100" dirty="0">
                <a:solidFill>
                  <a:srgbClr val="4E3A2F"/>
                </a:solidFill>
                <a:latin typeface="Georgia"/>
                <a:cs typeface="Georgia"/>
              </a:rPr>
              <a:t> </a:t>
            </a:r>
            <a:r>
              <a:rPr sz="2400" spc="-40" dirty="0">
                <a:solidFill>
                  <a:srgbClr val="4E3A2F"/>
                </a:solidFill>
                <a:latin typeface="Georgia"/>
                <a:cs typeface="Georgia"/>
              </a:rPr>
              <a:t>system.</a:t>
            </a:r>
            <a:endParaRPr sz="2400">
              <a:latin typeface="Georgia"/>
              <a:cs typeface="Georgia"/>
            </a:endParaRPr>
          </a:p>
          <a:p>
            <a:pPr marL="355600" marR="173355" indent="-343535">
              <a:lnSpc>
                <a:spcPct val="100000"/>
              </a:lnSpc>
              <a:spcBef>
                <a:spcPts val="575"/>
              </a:spcBef>
              <a:tabLst>
                <a:tab pos="355600" algn="l"/>
              </a:tabLst>
            </a:pPr>
            <a:r>
              <a:rPr sz="1650" spc="345" dirty="0">
                <a:solidFill>
                  <a:srgbClr val="F0A12D"/>
                </a:solidFill>
                <a:latin typeface="Arial"/>
                <a:cs typeface="Arial"/>
              </a:rPr>
              <a:t>	</a:t>
            </a:r>
            <a:r>
              <a:rPr sz="2400" spc="-110" dirty="0">
                <a:solidFill>
                  <a:srgbClr val="4E3A2F"/>
                </a:solidFill>
                <a:latin typeface="Georgia"/>
                <a:cs typeface="Georgia"/>
              </a:rPr>
              <a:t>The </a:t>
            </a:r>
            <a:r>
              <a:rPr sz="2400" spc="-85" dirty="0">
                <a:solidFill>
                  <a:srgbClr val="4E3A2F"/>
                </a:solidFill>
                <a:latin typeface="Georgia"/>
                <a:cs typeface="Georgia"/>
              </a:rPr>
              <a:t>very </a:t>
            </a:r>
            <a:r>
              <a:rPr sz="2400" spc="-75" dirty="0">
                <a:solidFill>
                  <a:srgbClr val="4E3A2F"/>
                </a:solidFill>
                <a:latin typeface="Georgia"/>
                <a:cs typeface="Georgia"/>
              </a:rPr>
              <a:t>first </a:t>
            </a:r>
            <a:r>
              <a:rPr sz="2400" spc="-10" dirty="0">
                <a:solidFill>
                  <a:srgbClr val="4E3A2F"/>
                </a:solidFill>
                <a:latin typeface="Georgia"/>
                <a:cs typeface="Georgia"/>
              </a:rPr>
              <a:t>data </a:t>
            </a:r>
            <a:r>
              <a:rPr sz="2400" spc="-65" dirty="0">
                <a:solidFill>
                  <a:srgbClr val="4E3A2F"/>
                </a:solidFill>
                <a:latin typeface="Georgia"/>
                <a:cs typeface="Georgia"/>
              </a:rPr>
              <a:t>model </a:t>
            </a:r>
            <a:r>
              <a:rPr sz="2400" spc="-60" dirty="0">
                <a:solidFill>
                  <a:srgbClr val="4E3A2F"/>
                </a:solidFill>
                <a:latin typeface="Georgia"/>
                <a:cs typeface="Georgia"/>
              </a:rPr>
              <a:t>could </a:t>
            </a:r>
            <a:r>
              <a:rPr sz="2400" spc="15" dirty="0">
                <a:solidFill>
                  <a:srgbClr val="4E3A2F"/>
                </a:solidFill>
                <a:latin typeface="Georgia"/>
                <a:cs typeface="Georgia"/>
              </a:rPr>
              <a:t>be </a:t>
            </a:r>
            <a:r>
              <a:rPr sz="2400" spc="-55" dirty="0">
                <a:solidFill>
                  <a:srgbClr val="4E3A2F"/>
                </a:solidFill>
                <a:latin typeface="Georgia"/>
                <a:cs typeface="Georgia"/>
              </a:rPr>
              <a:t>flat </a:t>
            </a:r>
            <a:r>
              <a:rPr sz="2400" spc="-50" dirty="0">
                <a:solidFill>
                  <a:srgbClr val="4E3A2F"/>
                </a:solidFill>
                <a:latin typeface="Georgia"/>
                <a:cs typeface="Georgia"/>
              </a:rPr>
              <a:t>data-models, </a:t>
            </a:r>
            <a:r>
              <a:rPr sz="2400" spc="-55" dirty="0">
                <a:solidFill>
                  <a:srgbClr val="4E3A2F"/>
                </a:solidFill>
                <a:latin typeface="Georgia"/>
                <a:cs typeface="Georgia"/>
              </a:rPr>
              <a:t>where  </a:t>
            </a:r>
            <a:r>
              <a:rPr sz="2400" spc="-65" dirty="0">
                <a:solidFill>
                  <a:srgbClr val="4E3A2F"/>
                </a:solidFill>
                <a:latin typeface="Georgia"/>
                <a:cs typeface="Georgia"/>
              </a:rPr>
              <a:t>all </a:t>
            </a:r>
            <a:r>
              <a:rPr sz="2400" spc="-30" dirty="0">
                <a:solidFill>
                  <a:srgbClr val="4E3A2F"/>
                </a:solidFill>
                <a:latin typeface="Georgia"/>
                <a:cs typeface="Georgia"/>
              </a:rPr>
              <a:t>the </a:t>
            </a:r>
            <a:r>
              <a:rPr sz="2400" spc="-10" dirty="0">
                <a:solidFill>
                  <a:srgbClr val="4E3A2F"/>
                </a:solidFill>
                <a:latin typeface="Georgia"/>
                <a:cs typeface="Georgia"/>
              </a:rPr>
              <a:t>data </a:t>
            </a:r>
            <a:r>
              <a:rPr sz="2400" dirty="0">
                <a:solidFill>
                  <a:srgbClr val="4E3A2F"/>
                </a:solidFill>
                <a:latin typeface="Georgia"/>
                <a:cs typeface="Georgia"/>
              </a:rPr>
              <a:t>used </a:t>
            </a:r>
            <a:r>
              <a:rPr sz="2400" spc="-10" dirty="0">
                <a:solidFill>
                  <a:srgbClr val="4E3A2F"/>
                </a:solidFill>
                <a:latin typeface="Georgia"/>
                <a:cs typeface="Georgia"/>
              </a:rPr>
              <a:t>are </a:t>
            </a:r>
            <a:r>
              <a:rPr sz="2400" spc="-80" dirty="0">
                <a:solidFill>
                  <a:srgbClr val="4E3A2F"/>
                </a:solidFill>
                <a:latin typeface="Georgia"/>
                <a:cs typeface="Georgia"/>
              </a:rPr>
              <a:t>to </a:t>
            </a:r>
            <a:r>
              <a:rPr sz="2400" spc="15" dirty="0">
                <a:solidFill>
                  <a:srgbClr val="4E3A2F"/>
                </a:solidFill>
                <a:latin typeface="Georgia"/>
                <a:cs typeface="Georgia"/>
              </a:rPr>
              <a:t>be </a:t>
            </a:r>
            <a:r>
              <a:rPr sz="2400" spc="-55" dirty="0">
                <a:solidFill>
                  <a:srgbClr val="4E3A2F"/>
                </a:solidFill>
                <a:latin typeface="Georgia"/>
                <a:cs typeface="Georgia"/>
              </a:rPr>
              <a:t>kept </a:t>
            </a:r>
            <a:r>
              <a:rPr sz="2400" spc="-130" dirty="0">
                <a:solidFill>
                  <a:srgbClr val="4E3A2F"/>
                </a:solidFill>
                <a:latin typeface="Georgia"/>
                <a:cs typeface="Georgia"/>
              </a:rPr>
              <a:t>in </a:t>
            </a:r>
            <a:r>
              <a:rPr sz="2400" spc="-30" dirty="0">
                <a:solidFill>
                  <a:srgbClr val="4E3A2F"/>
                </a:solidFill>
                <a:latin typeface="Georgia"/>
                <a:cs typeface="Georgia"/>
              </a:rPr>
              <a:t>the </a:t>
            </a:r>
            <a:r>
              <a:rPr sz="2400" spc="20" dirty="0">
                <a:solidFill>
                  <a:srgbClr val="4E3A2F"/>
                </a:solidFill>
                <a:latin typeface="Georgia"/>
                <a:cs typeface="Georgia"/>
              </a:rPr>
              <a:t>same</a:t>
            </a:r>
            <a:r>
              <a:rPr sz="2400" spc="-130" dirty="0">
                <a:solidFill>
                  <a:srgbClr val="4E3A2F"/>
                </a:solidFill>
                <a:latin typeface="Georgia"/>
                <a:cs typeface="Georgia"/>
              </a:rPr>
              <a:t> </a:t>
            </a:r>
            <a:r>
              <a:rPr sz="2400" spc="-40" dirty="0">
                <a:solidFill>
                  <a:srgbClr val="4E3A2F"/>
                </a:solidFill>
                <a:latin typeface="Georgia"/>
                <a:cs typeface="Georgia"/>
              </a:rPr>
              <a:t>plane.</a:t>
            </a:r>
            <a:endParaRPr sz="2400">
              <a:latin typeface="Georgia"/>
              <a:cs typeface="Georgia"/>
            </a:endParaRPr>
          </a:p>
          <a:p>
            <a:pPr marL="12700">
              <a:lnSpc>
                <a:spcPct val="100000"/>
              </a:lnSpc>
              <a:spcBef>
                <a:spcPts val="580"/>
              </a:spcBef>
              <a:tabLst>
                <a:tab pos="355600" algn="l"/>
              </a:tabLst>
            </a:pPr>
            <a:r>
              <a:rPr sz="1650" spc="345" dirty="0">
                <a:solidFill>
                  <a:srgbClr val="F0A12D"/>
                </a:solidFill>
                <a:latin typeface="Arial"/>
                <a:cs typeface="Arial"/>
              </a:rPr>
              <a:t>	</a:t>
            </a:r>
            <a:r>
              <a:rPr sz="2400" spc="-110" dirty="0">
                <a:solidFill>
                  <a:srgbClr val="4E3A2F"/>
                </a:solidFill>
                <a:latin typeface="Georgia"/>
                <a:cs typeface="Georgia"/>
              </a:rPr>
              <a:t>Entity-Relationship</a:t>
            </a:r>
            <a:r>
              <a:rPr sz="2400" spc="-10" dirty="0">
                <a:solidFill>
                  <a:srgbClr val="4E3A2F"/>
                </a:solidFill>
                <a:latin typeface="Georgia"/>
                <a:cs typeface="Georgia"/>
              </a:rPr>
              <a:t> </a:t>
            </a:r>
            <a:r>
              <a:rPr sz="2400" spc="-90" dirty="0">
                <a:solidFill>
                  <a:srgbClr val="4E3A2F"/>
                </a:solidFill>
                <a:latin typeface="Georgia"/>
                <a:cs typeface="Georgia"/>
              </a:rPr>
              <a:t>Model</a:t>
            </a:r>
            <a:endParaRPr sz="2400">
              <a:latin typeface="Georgia"/>
              <a:cs typeface="Georgia"/>
            </a:endParaRPr>
          </a:p>
          <a:p>
            <a:pPr marL="355600" marR="5080" indent="-343535">
              <a:lnSpc>
                <a:spcPct val="100000"/>
              </a:lnSpc>
              <a:spcBef>
                <a:spcPts val="575"/>
              </a:spcBef>
              <a:tabLst>
                <a:tab pos="355600" algn="l"/>
              </a:tabLst>
            </a:pPr>
            <a:r>
              <a:rPr sz="1650" spc="345" dirty="0">
                <a:solidFill>
                  <a:srgbClr val="F0A12D"/>
                </a:solidFill>
                <a:latin typeface="Arial"/>
                <a:cs typeface="Arial"/>
              </a:rPr>
              <a:t>	</a:t>
            </a:r>
            <a:r>
              <a:rPr sz="2400" spc="-110" dirty="0">
                <a:solidFill>
                  <a:srgbClr val="4E3A2F"/>
                </a:solidFill>
                <a:latin typeface="Georgia"/>
                <a:cs typeface="Georgia"/>
              </a:rPr>
              <a:t>Entity-Relationship </a:t>
            </a:r>
            <a:r>
              <a:rPr sz="2400" spc="-215" dirty="0">
                <a:solidFill>
                  <a:srgbClr val="4E3A2F"/>
                </a:solidFill>
                <a:latin typeface="Georgia"/>
                <a:cs typeface="Georgia"/>
              </a:rPr>
              <a:t>(ER) </a:t>
            </a:r>
            <a:r>
              <a:rPr sz="2400" spc="-90" dirty="0">
                <a:solidFill>
                  <a:srgbClr val="4E3A2F"/>
                </a:solidFill>
                <a:latin typeface="Georgia"/>
                <a:cs typeface="Georgia"/>
              </a:rPr>
              <a:t>Model </a:t>
            </a:r>
            <a:r>
              <a:rPr sz="2400" spc="-35" dirty="0">
                <a:solidFill>
                  <a:srgbClr val="4E3A2F"/>
                </a:solidFill>
                <a:latin typeface="Georgia"/>
                <a:cs typeface="Georgia"/>
              </a:rPr>
              <a:t>is </a:t>
            </a:r>
            <a:r>
              <a:rPr sz="2400" spc="20" dirty="0">
                <a:solidFill>
                  <a:srgbClr val="4E3A2F"/>
                </a:solidFill>
                <a:latin typeface="Georgia"/>
                <a:cs typeface="Georgia"/>
              </a:rPr>
              <a:t>based </a:t>
            </a:r>
            <a:r>
              <a:rPr sz="2400" spc="-80" dirty="0">
                <a:solidFill>
                  <a:srgbClr val="4E3A2F"/>
                </a:solidFill>
                <a:latin typeface="Georgia"/>
                <a:cs typeface="Georgia"/>
              </a:rPr>
              <a:t>on </a:t>
            </a:r>
            <a:r>
              <a:rPr sz="2400" spc="-30" dirty="0">
                <a:solidFill>
                  <a:srgbClr val="4E3A2F"/>
                </a:solidFill>
                <a:latin typeface="Georgia"/>
                <a:cs typeface="Georgia"/>
              </a:rPr>
              <a:t>the </a:t>
            </a:r>
            <a:r>
              <a:rPr sz="2400" spc="-95" dirty="0">
                <a:solidFill>
                  <a:srgbClr val="4E3A2F"/>
                </a:solidFill>
                <a:latin typeface="Georgia"/>
                <a:cs typeface="Georgia"/>
              </a:rPr>
              <a:t>notion </a:t>
            </a:r>
            <a:r>
              <a:rPr sz="2400" spc="-50" dirty="0">
                <a:solidFill>
                  <a:srgbClr val="4E3A2F"/>
                </a:solidFill>
                <a:latin typeface="Georgia"/>
                <a:cs typeface="Georgia"/>
              </a:rPr>
              <a:t>of  </a:t>
            </a:r>
            <a:r>
              <a:rPr sz="2400" spc="-114" dirty="0">
                <a:solidFill>
                  <a:srgbClr val="4E3A2F"/>
                </a:solidFill>
                <a:latin typeface="Georgia"/>
                <a:cs typeface="Georgia"/>
              </a:rPr>
              <a:t>real-world </a:t>
            </a:r>
            <a:r>
              <a:rPr sz="2400" spc="-45" dirty="0">
                <a:solidFill>
                  <a:srgbClr val="4E3A2F"/>
                </a:solidFill>
                <a:latin typeface="Georgia"/>
                <a:cs typeface="Georgia"/>
              </a:rPr>
              <a:t>entities and </a:t>
            </a:r>
            <a:r>
              <a:rPr sz="2400" spc="-60" dirty="0">
                <a:solidFill>
                  <a:srgbClr val="4E3A2F"/>
                </a:solidFill>
                <a:latin typeface="Georgia"/>
                <a:cs typeface="Georgia"/>
              </a:rPr>
              <a:t>relationships among them. </a:t>
            </a:r>
            <a:r>
              <a:rPr sz="2400" spc="-110" dirty="0">
                <a:solidFill>
                  <a:srgbClr val="4E3A2F"/>
                </a:solidFill>
                <a:latin typeface="Georgia"/>
                <a:cs typeface="Georgia"/>
              </a:rPr>
              <a:t>The </a:t>
            </a:r>
            <a:r>
              <a:rPr sz="2400" spc="-229" dirty="0">
                <a:solidFill>
                  <a:srgbClr val="4E3A2F"/>
                </a:solidFill>
                <a:latin typeface="Georgia"/>
                <a:cs typeface="Georgia"/>
              </a:rPr>
              <a:t>ER  </a:t>
            </a:r>
            <a:r>
              <a:rPr sz="2400" spc="-90" dirty="0">
                <a:solidFill>
                  <a:srgbClr val="4E3A2F"/>
                </a:solidFill>
                <a:latin typeface="Georgia"/>
                <a:cs typeface="Georgia"/>
              </a:rPr>
              <a:t>Model </a:t>
            </a:r>
            <a:r>
              <a:rPr sz="2400" spc="5" dirty="0">
                <a:solidFill>
                  <a:srgbClr val="4E3A2F"/>
                </a:solidFill>
                <a:latin typeface="Georgia"/>
                <a:cs typeface="Georgia"/>
              </a:rPr>
              <a:t>creates </a:t>
            </a:r>
            <a:r>
              <a:rPr sz="2400" spc="-90" dirty="0">
                <a:solidFill>
                  <a:srgbClr val="4E3A2F"/>
                </a:solidFill>
                <a:latin typeface="Georgia"/>
                <a:cs typeface="Georgia"/>
              </a:rPr>
              <a:t>entity </a:t>
            </a:r>
            <a:r>
              <a:rPr sz="2400" spc="10" dirty="0">
                <a:solidFill>
                  <a:srgbClr val="4E3A2F"/>
                </a:solidFill>
                <a:latin typeface="Georgia"/>
                <a:cs typeface="Georgia"/>
              </a:rPr>
              <a:t>set, </a:t>
            </a:r>
            <a:r>
              <a:rPr sz="2400" spc="-70" dirty="0">
                <a:solidFill>
                  <a:srgbClr val="4E3A2F"/>
                </a:solidFill>
                <a:latin typeface="Georgia"/>
                <a:cs typeface="Georgia"/>
              </a:rPr>
              <a:t>relationship </a:t>
            </a:r>
            <a:r>
              <a:rPr sz="2400" spc="5" dirty="0">
                <a:solidFill>
                  <a:srgbClr val="4E3A2F"/>
                </a:solidFill>
                <a:latin typeface="Georgia"/>
                <a:cs typeface="Georgia"/>
              </a:rPr>
              <a:t>set, </a:t>
            </a:r>
            <a:r>
              <a:rPr sz="2400" spc="-35" dirty="0">
                <a:solidFill>
                  <a:srgbClr val="4E3A2F"/>
                </a:solidFill>
                <a:latin typeface="Georgia"/>
                <a:cs typeface="Georgia"/>
              </a:rPr>
              <a:t>general </a:t>
            </a:r>
            <a:r>
              <a:rPr sz="2400" spc="-60" dirty="0">
                <a:solidFill>
                  <a:srgbClr val="4E3A2F"/>
                </a:solidFill>
                <a:latin typeface="Georgia"/>
                <a:cs typeface="Georgia"/>
              </a:rPr>
              <a:t>attributes  </a:t>
            </a:r>
            <a:r>
              <a:rPr sz="2400" spc="-45" dirty="0">
                <a:solidFill>
                  <a:srgbClr val="4E3A2F"/>
                </a:solidFill>
                <a:latin typeface="Georgia"/>
                <a:cs typeface="Georgia"/>
              </a:rPr>
              <a:t>and</a:t>
            </a:r>
            <a:r>
              <a:rPr sz="2400" dirty="0">
                <a:solidFill>
                  <a:srgbClr val="4E3A2F"/>
                </a:solidFill>
                <a:latin typeface="Georgia"/>
                <a:cs typeface="Georgia"/>
              </a:rPr>
              <a:t> </a:t>
            </a:r>
            <a:r>
              <a:rPr sz="2400" spc="-50" dirty="0">
                <a:solidFill>
                  <a:srgbClr val="4E3A2F"/>
                </a:solidFill>
                <a:latin typeface="Georgia"/>
                <a:cs typeface="Georgia"/>
              </a:rPr>
              <a:t>constraints.</a:t>
            </a:r>
            <a:endParaRPr sz="2400">
              <a:latin typeface="Georgia"/>
              <a:cs typeface="Georgia"/>
            </a:endParaRPr>
          </a:p>
          <a:p>
            <a:pPr marL="355600" marR="899794" indent="-343535">
              <a:lnSpc>
                <a:spcPct val="100000"/>
              </a:lnSpc>
              <a:spcBef>
                <a:spcPts val="580"/>
              </a:spcBef>
              <a:tabLst>
                <a:tab pos="355600" algn="l"/>
              </a:tabLst>
            </a:pPr>
            <a:r>
              <a:rPr sz="1650" spc="345" dirty="0">
                <a:solidFill>
                  <a:srgbClr val="F0A12D"/>
                </a:solidFill>
                <a:latin typeface="Arial"/>
                <a:cs typeface="Arial"/>
              </a:rPr>
              <a:t>	</a:t>
            </a:r>
            <a:r>
              <a:rPr sz="2400" spc="-229" dirty="0">
                <a:solidFill>
                  <a:srgbClr val="4E3A2F"/>
                </a:solidFill>
                <a:latin typeface="Georgia"/>
                <a:cs typeface="Georgia"/>
              </a:rPr>
              <a:t>ER </a:t>
            </a:r>
            <a:r>
              <a:rPr sz="2400" spc="-90" dirty="0">
                <a:solidFill>
                  <a:srgbClr val="4E3A2F"/>
                </a:solidFill>
                <a:latin typeface="Georgia"/>
                <a:cs typeface="Georgia"/>
              </a:rPr>
              <a:t>Model </a:t>
            </a:r>
            <a:r>
              <a:rPr sz="2400" spc="-35" dirty="0">
                <a:solidFill>
                  <a:srgbClr val="4E3A2F"/>
                </a:solidFill>
                <a:latin typeface="Georgia"/>
                <a:cs typeface="Georgia"/>
              </a:rPr>
              <a:t>is </a:t>
            </a:r>
            <a:r>
              <a:rPr sz="2400" spc="5" dirty="0">
                <a:solidFill>
                  <a:srgbClr val="4E3A2F"/>
                </a:solidFill>
                <a:latin typeface="Georgia"/>
                <a:cs typeface="Georgia"/>
              </a:rPr>
              <a:t>best </a:t>
            </a:r>
            <a:r>
              <a:rPr sz="2400" dirty="0">
                <a:solidFill>
                  <a:srgbClr val="4E3A2F"/>
                </a:solidFill>
                <a:latin typeface="Georgia"/>
                <a:cs typeface="Georgia"/>
              </a:rPr>
              <a:t>used </a:t>
            </a:r>
            <a:r>
              <a:rPr sz="2400" spc="-114" dirty="0">
                <a:solidFill>
                  <a:srgbClr val="4E3A2F"/>
                </a:solidFill>
                <a:latin typeface="Georgia"/>
                <a:cs typeface="Georgia"/>
              </a:rPr>
              <a:t>for </a:t>
            </a:r>
            <a:r>
              <a:rPr sz="2400" spc="-30" dirty="0">
                <a:solidFill>
                  <a:srgbClr val="4E3A2F"/>
                </a:solidFill>
                <a:latin typeface="Georgia"/>
                <a:cs typeface="Georgia"/>
              </a:rPr>
              <a:t>the </a:t>
            </a:r>
            <a:r>
              <a:rPr sz="2400" spc="-35" dirty="0">
                <a:solidFill>
                  <a:srgbClr val="4E3A2F"/>
                </a:solidFill>
                <a:latin typeface="Georgia"/>
                <a:cs typeface="Georgia"/>
              </a:rPr>
              <a:t>conceptual </a:t>
            </a:r>
            <a:r>
              <a:rPr sz="2400" spc="-40" dirty="0">
                <a:solidFill>
                  <a:srgbClr val="4E3A2F"/>
                </a:solidFill>
                <a:latin typeface="Georgia"/>
                <a:cs typeface="Georgia"/>
              </a:rPr>
              <a:t>design </a:t>
            </a:r>
            <a:r>
              <a:rPr sz="2400" spc="-50" dirty="0">
                <a:solidFill>
                  <a:srgbClr val="4E3A2F"/>
                </a:solidFill>
                <a:latin typeface="Georgia"/>
                <a:cs typeface="Georgia"/>
              </a:rPr>
              <a:t>of </a:t>
            </a:r>
            <a:r>
              <a:rPr sz="2400" spc="55" dirty="0">
                <a:solidFill>
                  <a:srgbClr val="4E3A2F"/>
                </a:solidFill>
                <a:latin typeface="Georgia"/>
                <a:cs typeface="Georgia"/>
              </a:rPr>
              <a:t>a  </a:t>
            </a:r>
            <a:r>
              <a:rPr sz="2400" spc="10" dirty="0">
                <a:solidFill>
                  <a:srgbClr val="4E3A2F"/>
                </a:solidFill>
                <a:latin typeface="Georgia"/>
                <a:cs typeface="Georgia"/>
              </a:rPr>
              <a:t>database.</a:t>
            </a:r>
            <a:endParaRPr sz="2400">
              <a:latin typeface="Georgia"/>
              <a:cs typeface="Georgi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382000" cy="2031325"/>
          </a:xfrm>
          <a:prstGeom prst="rect">
            <a:avLst/>
          </a:prstGeom>
        </p:spPr>
        <p:txBody>
          <a:bodyPr wrap="square">
            <a:spAutoFit/>
          </a:bodyPr>
          <a:lstStyle/>
          <a:p>
            <a:r>
              <a:rPr lang="en-US" b="1" dirty="0"/>
              <a:t>Relational model</a:t>
            </a:r>
          </a:p>
          <a:p>
            <a:r>
              <a:rPr lang="en-US" dirty="0"/>
              <a:t>The most common model, the relational model sorts data into tables, also known as relations, each of which consists of columns and rows. Each column lists an attribute of the entity in question, such as price, zip code, or birth date. Together, the attributes in a relation are called a domain. A particular attribute or combination of attributes is chosen as a primary key that can be referred to in other tables, when it’s called a foreign key.</a:t>
            </a:r>
          </a:p>
        </p:txBody>
      </p:sp>
      <p:sp>
        <p:nvSpPr>
          <p:cNvPr id="3" name="Rectangle 2"/>
          <p:cNvSpPr/>
          <p:nvPr/>
        </p:nvSpPr>
        <p:spPr>
          <a:xfrm>
            <a:off x="304800" y="2667000"/>
            <a:ext cx="8229600" cy="1477328"/>
          </a:xfrm>
          <a:prstGeom prst="rect">
            <a:avLst/>
          </a:prstGeom>
        </p:spPr>
        <p:txBody>
          <a:bodyPr wrap="square">
            <a:spAutoFit/>
          </a:bodyPr>
          <a:lstStyle/>
          <a:p>
            <a:r>
              <a:rPr lang="en-US" b="1" dirty="0"/>
              <a:t>Hierarchical model</a:t>
            </a:r>
          </a:p>
          <a:p>
            <a:r>
              <a:rPr lang="en-US" dirty="0"/>
              <a:t>The hierarchical model organizes data into a tree-like structure, where each record has a single parent or root. Sibling records are sorted in a particular order. That order is used as the physical order for storing the database. This model is good for describing many real-world relationships.</a:t>
            </a:r>
          </a:p>
        </p:txBody>
      </p:sp>
      <p:sp>
        <p:nvSpPr>
          <p:cNvPr id="4" name="Rectangle 3"/>
          <p:cNvSpPr/>
          <p:nvPr/>
        </p:nvSpPr>
        <p:spPr>
          <a:xfrm>
            <a:off x="381000" y="4267200"/>
            <a:ext cx="8153400" cy="2031325"/>
          </a:xfrm>
          <a:prstGeom prst="rect">
            <a:avLst/>
          </a:prstGeom>
        </p:spPr>
        <p:txBody>
          <a:bodyPr wrap="square">
            <a:spAutoFit/>
          </a:bodyPr>
          <a:lstStyle/>
          <a:p>
            <a:r>
              <a:rPr lang="en-US" b="1" dirty="0"/>
              <a:t>Network model</a:t>
            </a:r>
          </a:p>
          <a:p>
            <a:r>
              <a:rPr lang="en-US" dirty="0"/>
              <a:t>The network model builds on the hierarchical model by allowing many-to-many relationships between linked records, implying multiple parent records. Based on mathematical set theory, the model is constructed with sets of related records. Each set consists of one owner or parent record and one or more member or child records. A record can be a member or child in multiple sets, allowing this model to convey complex relationships.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534400" cy="2308324"/>
          </a:xfrm>
          <a:prstGeom prst="rect">
            <a:avLst/>
          </a:prstGeom>
        </p:spPr>
        <p:txBody>
          <a:bodyPr wrap="square">
            <a:spAutoFit/>
          </a:bodyPr>
          <a:lstStyle/>
          <a:p>
            <a:r>
              <a:rPr lang="en-US" b="1" dirty="0"/>
              <a:t>Database Schema</a:t>
            </a:r>
          </a:p>
          <a:p>
            <a:r>
              <a:rPr lang="en-US" dirty="0"/>
              <a:t>A database schema is the skeleton structure that represents the logical view of the entire database. It defines how the data is organized and how the relations among them are associated. It formulates all the constraints that are to be applied on the data.</a:t>
            </a:r>
          </a:p>
          <a:p>
            <a:r>
              <a:rPr lang="en-US" dirty="0"/>
              <a:t>A database schema defines its entities and the relationship among them. It contains a descriptive detail of the database, which can be depicted by means of schema diagrams. It’s the database designers who design the schema to help programmers understand the database and make it useful.</a:t>
            </a:r>
          </a:p>
        </p:txBody>
      </p:sp>
      <p:pic>
        <p:nvPicPr>
          <p:cNvPr id="3" name="Picture 2" descr="https://www.tutorialspoint.com/dbms/images/dbms_schemas.png"/>
          <p:cNvPicPr>
            <a:picLocks noChangeAspect="1" noChangeArrowheads="1"/>
          </p:cNvPicPr>
          <p:nvPr/>
        </p:nvPicPr>
        <p:blipFill>
          <a:blip r:embed="rId2"/>
          <a:srcRect/>
          <a:stretch>
            <a:fillRect/>
          </a:stretch>
        </p:blipFill>
        <p:spPr bwMode="auto">
          <a:xfrm>
            <a:off x="1295400" y="3048000"/>
            <a:ext cx="7010400" cy="289560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6105829" cy="4419138"/>
          </a:xfrm>
          <a:prstGeom prst="rect">
            <a:avLst/>
          </a:prstGeom>
          <a:noFill/>
          <a:ln w="9525">
            <a:noFill/>
            <a:miter lim="800000"/>
            <a:headEnd/>
            <a:tailEnd/>
          </a:ln>
          <a:effectLst/>
        </p:spPr>
        <p:txBody>
          <a:bodyPr vert="horz" wrap="none" lIns="0" tIns="31740" rIns="31740" bIns="3174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6500" b="0" i="0" u="none" strike="noStrike" cap="none" normalizeH="0" baseline="0" dirty="0">
                <a:ln>
                  <a:noFill/>
                </a:ln>
                <a:solidFill>
                  <a:schemeClr val="tx1"/>
                </a:solidFill>
                <a:effectLst/>
                <a:latin typeface="Arial" pitchFamily="34" charset="0"/>
                <a:cs typeface="Arial" pitchFamily="34" charset="0"/>
              </a:rPr>
              <a:t> </a:t>
            </a:r>
            <a:r>
              <a:rPr kumimoji="0" lang="en-US" sz="1800" b="0" i="0" u="none" strike="noStrike" cap="none" normalizeH="0" baseline="0" dirty="0">
                <a:ln>
                  <a:noFill/>
                </a:ln>
                <a:solidFill>
                  <a:schemeClr val="tx1"/>
                </a:solidFill>
                <a:effectLst/>
                <a:latin typeface="Arial" pitchFamily="34" charset="0"/>
                <a:cs typeface="Arial" pitchFamily="34" charset="0"/>
              </a:rPr>
              <a:t>                                                                                </a:t>
            </a:r>
            <a:br>
              <a:rPr kumimoji="0" lang="en-US" sz="1800" b="0" i="0" u="none" strike="noStrike" cap="none" normalizeH="0" baseline="0" dirty="0">
                <a:ln>
                  <a:noFill/>
                </a:ln>
                <a:solidFill>
                  <a:schemeClr val="tx1"/>
                </a:solidFill>
                <a:effectLst/>
                <a:latin typeface="Arial" pitchFamily="34" charset="0"/>
                <a:cs typeface="Arial" pitchFamily="34" charset="0"/>
              </a:rPr>
            </a:b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4" name="Rectangle 3"/>
          <p:cNvSpPr/>
          <p:nvPr/>
        </p:nvSpPr>
        <p:spPr>
          <a:xfrm>
            <a:off x="228600" y="381000"/>
            <a:ext cx="8534400" cy="1754326"/>
          </a:xfrm>
          <a:prstGeom prst="rect">
            <a:avLst/>
          </a:prstGeom>
        </p:spPr>
        <p:txBody>
          <a:bodyPr wrap="square">
            <a:spAutoFit/>
          </a:bodyPr>
          <a:lstStyle/>
          <a:p>
            <a:r>
              <a:rPr lang="en-US" dirty="0"/>
              <a:t>A database schema can be divided broadly into two categories −</a:t>
            </a:r>
          </a:p>
          <a:p>
            <a:r>
              <a:rPr lang="en-US" b="1" dirty="0"/>
              <a:t>Physical Database Schema</a:t>
            </a:r>
            <a:r>
              <a:rPr lang="en-US" dirty="0"/>
              <a:t> − This schema pertains to the actual storage of data and its form of storage like files, indices, etc. It defines how the data will be stored in a secondary storage.</a:t>
            </a:r>
          </a:p>
          <a:p>
            <a:r>
              <a:rPr lang="en-US" b="1" dirty="0"/>
              <a:t>Logical Database Schema</a:t>
            </a:r>
            <a:r>
              <a:rPr lang="en-US" dirty="0"/>
              <a:t> − This schema defines all the logical constraints that need to be applied on the data stored. It defines tables, views, and integrity constraints.</a:t>
            </a:r>
          </a:p>
        </p:txBody>
      </p:sp>
      <p:sp>
        <p:nvSpPr>
          <p:cNvPr id="5" name="Rectangle 4"/>
          <p:cNvSpPr/>
          <p:nvPr/>
        </p:nvSpPr>
        <p:spPr>
          <a:xfrm>
            <a:off x="381000" y="2333685"/>
            <a:ext cx="8153400" cy="2862322"/>
          </a:xfrm>
          <a:prstGeom prst="rect">
            <a:avLst/>
          </a:prstGeom>
        </p:spPr>
        <p:txBody>
          <a:bodyPr wrap="square">
            <a:spAutoFit/>
          </a:bodyPr>
          <a:lstStyle/>
          <a:p>
            <a:r>
              <a:rPr lang="en-US" b="1" dirty="0"/>
              <a:t>Database Instance</a:t>
            </a:r>
          </a:p>
          <a:p>
            <a:r>
              <a:rPr lang="en-US" dirty="0"/>
              <a:t>It is important that we distinguish these two terms individually. Database schema is the skeleton of database. It is designed when the database doesn't exist at all. Once the database is operational, it is very difficult to make any changes to it. A database schema does not contain any data or information.</a:t>
            </a:r>
          </a:p>
          <a:p>
            <a:r>
              <a:rPr lang="en-US" dirty="0"/>
              <a:t>A database instance is a state of operational database with data at any given time. It contains a snapshot of the database. Database instances tend to change with time. A DBMS ensures that its every instance (state) is in a valid state, by diligently following all the validations, constraints, and conditions that the database designers have imposed.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57200"/>
            <a:ext cx="8839200" cy="1754326"/>
          </a:xfrm>
          <a:prstGeom prst="rect">
            <a:avLst/>
          </a:prstGeom>
        </p:spPr>
        <p:txBody>
          <a:bodyPr wrap="square">
            <a:spAutoFit/>
          </a:bodyPr>
          <a:lstStyle/>
          <a:p>
            <a:r>
              <a:rPr lang="en-US" b="1" dirty="0"/>
              <a:t>Data Independence</a:t>
            </a:r>
          </a:p>
          <a:p>
            <a:r>
              <a:rPr lang="en-US" dirty="0"/>
              <a:t>A database system normally contains a lot of data in addition to users’ data. For example, it stores data about data, known as metadata, to locate and retrieve data easily. It is rather difficult to modify or update a set of metadata once it is stored in the database. But as a DBMS expands, it needs to change over time to satisfy the requirements of the users. If the entire data is dependent, it would become a tedious and highly complex job.</a:t>
            </a:r>
          </a:p>
        </p:txBody>
      </p:sp>
      <p:sp>
        <p:nvSpPr>
          <p:cNvPr id="3" name="Rectangle 2"/>
          <p:cNvSpPr/>
          <p:nvPr/>
        </p:nvSpPr>
        <p:spPr>
          <a:xfrm>
            <a:off x="0" y="2438400"/>
            <a:ext cx="8534400" cy="3139321"/>
          </a:xfrm>
          <a:prstGeom prst="rect">
            <a:avLst/>
          </a:prstGeom>
        </p:spPr>
        <p:txBody>
          <a:bodyPr wrap="square">
            <a:spAutoFit/>
          </a:bodyPr>
          <a:lstStyle/>
          <a:p>
            <a:r>
              <a:rPr lang="en-US" b="1" dirty="0"/>
              <a:t>Logical Data Independence</a:t>
            </a:r>
          </a:p>
          <a:p>
            <a:r>
              <a:rPr lang="en-US" dirty="0"/>
              <a:t>Logical data is data about database, that is, it stores information about how data is managed inside. For example, a table (relation) stored in the database and all its constraints, applied on that relation.</a:t>
            </a:r>
          </a:p>
          <a:p>
            <a:r>
              <a:rPr lang="en-US" dirty="0"/>
              <a:t>Logical data independence is a kind of mechanism, which liberalizes itself from actual data stored on the disk. If we do some changes on table format, it should not change the data residing on the disk.</a:t>
            </a:r>
          </a:p>
          <a:p>
            <a:r>
              <a:rPr lang="en-US" b="1" dirty="0"/>
              <a:t>Physical Data Independence</a:t>
            </a:r>
          </a:p>
          <a:p>
            <a:r>
              <a:rPr lang="en-US" dirty="0"/>
              <a:t>All the schemas are logical, and the actual data is stored in bit format on the disk. Physical data independence is the power to change the physical data without impacting the schema or logical data.</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4350" y="5345179"/>
            <a:ext cx="8629650" cy="11811"/>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612140" y="1200653"/>
            <a:ext cx="7338059" cy="4854575"/>
          </a:xfrm>
          <a:prstGeom prst="rect">
            <a:avLst/>
          </a:prstGeom>
        </p:spPr>
        <p:txBody>
          <a:bodyPr vert="horz" wrap="square" lIns="0" tIns="12700" rIns="0" bIns="0" rtlCol="0">
            <a:spAutoFit/>
          </a:bodyPr>
          <a:lstStyle/>
          <a:p>
            <a:pPr marL="12700" marR="5080">
              <a:lnSpc>
                <a:spcPct val="100000"/>
              </a:lnSpc>
              <a:spcBef>
                <a:spcPts val="100"/>
              </a:spcBef>
            </a:pPr>
            <a:r>
              <a:rPr sz="2400" spc="-155" dirty="0">
                <a:solidFill>
                  <a:srgbClr val="FF0000"/>
                </a:solidFill>
                <a:latin typeface="Georgia"/>
                <a:cs typeface="Georgia"/>
              </a:rPr>
              <a:t>DBMS </a:t>
            </a:r>
            <a:r>
              <a:rPr sz="2400" spc="-90" dirty="0">
                <a:solidFill>
                  <a:srgbClr val="FF0000"/>
                </a:solidFill>
                <a:latin typeface="Georgia"/>
                <a:cs typeface="Georgia"/>
              </a:rPr>
              <a:t>Architecture </a:t>
            </a:r>
            <a:r>
              <a:rPr sz="2400" spc="-110" dirty="0">
                <a:solidFill>
                  <a:srgbClr val="443229"/>
                </a:solidFill>
                <a:latin typeface="Georgia"/>
                <a:cs typeface="Georgia"/>
              </a:rPr>
              <a:t>The </a:t>
            </a:r>
            <a:r>
              <a:rPr sz="2400" spc="-40" dirty="0">
                <a:solidFill>
                  <a:srgbClr val="443229"/>
                </a:solidFill>
                <a:latin typeface="Georgia"/>
                <a:cs typeface="Georgia"/>
              </a:rPr>
              <a:t>design </a:t>
            </a:r>
            <a:r>
              <a:rPr sz="2400" spc="-50" dirty="0">
                <a:solidFill>
                  <a:srgbClr val="443229"/>
                </a:solidFill>
                <a:latin typeface="Georgia"/>
                <a:cs typeface="Georgia"/>
              </a:rPr>
              <a:t>of </a:t>
            </a:r>
            <a:r>
              <a:rPr sz="2400" spc="55" dirty="0">
                <a:solidFill>
                  <a:srgbClr val="443229"/>
                </a:solidFill>
                <a:latin typeface="Georgia"/>
                <a:cs typeface="Georgia"/>
              </a:rPr>
              <a:t>a </a:t>
            </a:r>
            <a:r>
              <a:rPr sz="2400" spc="-155" dirty="0">
                <a:solidFill>
                  <a:srgbClr val="443229"/>
                </a:solidFill>
                <a:latin typeface="Georgia"/>
                <a:cs typeface="Georgia"/>
              </a:rPr>
              <a:t>DBMS </a:t>
            </a:r>
            <a:r>
              <a:rPr sz="2400" spc="-15" dirty="0">
                <a:solidFill>
                  <a:srgbClr val="443229"/>
                </a:solidFill>
                <a:latin typeface="Georgia"/>
                <a:cs typeface="Georgia"/>
              </a:rPr>
              <a:t>depends </a:t>
            </a:r>
            <a:r>
              <a:rPr sz="2400" spc="-80" dirty="0">
                <a:solidFill>
                  <a:srgbClr val="443229"/>
                </a:solidFill>
                <a:latin typeface="Georgia"/>
                <a:cs typeface="Georgia"/>
              </a:rPr>
              <a:t>on </a:t>
            </a:r>
            <a:r>
              <a:rPr sz="2400" spc="-50" dirty="0">
                <a:solidFill>
                  <a:srgbClr val="443229"/>
                </a:solidFill>
                <a:latin typeface="Georgia"/>
                <a:cs typeface="Georgia"/>
              </a:rPr>
              <a:t>its  </a:t>
            </a:r>
            <a:r>
              <a:rPr sz="2400" spc="-55" dirty="0">
                <a:solidFill>
                  <a:srgbClr val="443229"/>
                </a:solidFill>
                <a:latin typeface="Georgia"/>
                <a:cs typeface="Georgia"/>
              </a:rPr>
              <a:t>architecture. </a:t>
            </a:r>
            <a:r>
              <a:rPr sz="2400" spc="-215" dirty="0">
                <a:solidFill>
                  <a:srgbClr val="443229"/>
                </a:solidFill>
                <a:latin typeface="Georgia"/>
                <a:cs typeface="Georgia"/>
              </a:rPr>
              <a:t>It </a:t>
            </a:r>
            <a:r>
              <a:rPr sz="2400" spc="-5" dirty="0">
                <a:solidFill>
                  <a:srgbClr val="443229"/>
                </a:solidFill>
                <a:latin typeface="Georgia"/>
                <a:cs typeface="Georgia"/>
              </a:rPr>
              <a:t>can </a:t>
            </a:r>
            <a:r>
              <a:rPr sz="2400" spc="15" dirty="0">
                <a:solidFill>
                  <a:srgbClr val="443229"/>
                </a:solidFill>
                <a:latin typeface="Georgia"/>
                <a:cs typeface="Georgia"/>
              </a:rPr>
              <a:t>be </a:t>
            </a:r>
            <a:r>
              <a:rPr sz="2400" spc="-55" dirty="0">
                <a:solidFill>
                  <a:srgbClr val="443229"/>
                </a:solidFill>
                <a:latin typeface="Georgia"/>
                <a:cs typeface="Georgia"/>
              </a:rPr>
              <a:t>centralized </a:t>
            </a:r>
            <a:r>
              <a:rPr sz="2400" spc="-114" dirty="0">
                <a:solidFill>
                  <a:srgbClr val="443229"/>
                </a:solidFill>
                <a:latin typeface="Georgia"/>
                <a:cs typeface="Georgia"/>
              </a:rPr>
              <a:t>or </a:t>
            </a:r>
            <a:r>
              <a:rPr sz="2400" spc="-45" dirty="0">
                <a:solidFill>
                  <a:srgbClr val="443229"/>
                </a:solidFill>
                <a:latin typeface="Georgia"/>
                <a:cs typeface="Georgia"/>
              </a:rPr>
              <a:t>decentralized </a:t>
            </a:r>
            <a:r>
              <a:rPr sz="2400" spc="-114" dirty="0">
                <a:solidFill>
                  <a:srgbClr val="443229"/>
                </a:solidFill>
                <a:latin typeface="Georgia"/>
                <a:cs typeface="Georgia"/>
              </a:rPr>
              <a:t>or  </a:t>
            </a:r>
            <a:r>
              <a:rPr sz="2400" spc="-65" dirty="0">
                <a:solidFill>
                  <a:srgbClr val="443229"/>
                </a:solidFill>
                <a:latin typeface="Georgia"/>
                <a:cs typeface="Georgia"/>
              </a:rPr>
              <a:t>hierarchical. </a:t>
            </a:r>
            <a:r>
              <a:rPr sz="2400" spc="-110" dirty="0">
                <a:solidFill>
                  <a:srgbClr val="443229"/>
                </a:solidFill>
                <a:latin typeface="Georgia"/>
                <a:cs typeface="Georgia"/>
              </a:rPr>
              <a:t>The </a:t>
            </a:r>
            <a:r>
              <a:rPr sz="2400" spc="-55" dirty="0">
                <a:solidFill>
                  <a:srgbClr val="443229"/>
                </a:solidFill>
                <a:latin typeface="Georgia"/>
                <a:cs typeface="Georgia"/>
              </a:rPr>
              <a:t>architecture of </a:t>
            </a:r>
            <a:r>
              <a:rPr sz="2400" spc="60" dirty="0">
                <a:solidFill>
                  <a:srgbClr val="443229"/>
                </a:solidFill>
                <a:latin typeface="Georgia"/>
                <a:cs typeface="Georgia"/>
              </a:rPr>
              <a:t>a </a:t>
            </a:r>
            <a:r>
              <a:rPr sz="2400" spc="-150" dirty="0">
                <a:solidFill>
                  <a:srgbClr val="443229"/>
                </a:solidFill>
                <a:latin typeface="Georgia"/>
                <a:cs typeface="Georgia"/>
              </a:rPr>
              <a:t>DBMS </a:t>
            </a:r>
            <a:r>
              <a:rPr sz="2400" spc="-5" dirty="0">
                <a:solidFill>
                  <a:srgbClr val="443229"/>
                </a:solidFill>
                <a:latin typeface="Georgia"/>
                <a:cs typeface="Georgia"/>
              </a:rPr>
              <a:t>can </a:t>
            </a:r>
            <a:r>
              <a:rPr sz="2400" spc="15" dirty="0">
                <a:solidFill>
                  <a:srgbClr val="443229"/>
                </a:solidFill>
                <a:latin typeface="Georgia"/>
                <a:cs typeface="Georgia"/>
              </a:rPr>
              <a:t>be </a:t>
            </a:r>
            <a:r>
              <a:rPr sz="2400" spc="40" dirty="0">
                <a:solidFill>
                  <a:srgbClr val="443229"/>
                </a:solidFill>
                <a:latin typeface="Georgia"/>
                <a:cs typeface="Georgia"/>
              </a:rPr>
              <a:t>seen </a:t>
            </a:r>
            <a:r>
              <a:rPr sz="2400" spc="70" dirty="0">
                <a:solidFill>
                  <a:srgbClr val="443229"/>
                </a:solidFill>
                <a:latin typeface="Georgia"/>
                <a:cs typeface="Georgia"/>
              </a:rPr>
              <a:t>as  </a:t>
            </a:r>
            <a:r>
              <a:rPr sz="2400" spc="-60" dirty="0">
                <a:solidFill>
                  <a:srgbClr val="443229"/>
                </a:solidFill>
                <a:latin typeface="Georgia"/>
                <a:cs typeface="Georgia"/>
              </a:rPr>
              <a:t>either </a:t>
            </a:r>
            <a:r>
              <a:rPr sz="2400" spc="-50" dirty="0">
                <a:solidFill>
                  <a:srgbClr val="443229"/>
                </a:solidFill>
                <a:latin typeface="Georgia"/>
                <a:cs typeface="Georgia"/>
              </a:rPr>
              <a:t>single </a:t>
            </a:r>
            <a:r>
              <a:rPr sz="2400" spc="-85" dirty="0">
                <a:solidFill>
                  <a:srgbClr val="443229"/>
                </a:solidFill>
                <a:latin typeface="Georgia"/>
                <a:cs typeface="Georgia"/>
              </a:rPr>
              <a:t>tier </a:t>
            </a:r>
            <a:r>
              <a:rPr sz="2400" spc="-114" dirty="0">
                <a:solidFill>
                  <a:srgbClr val="443229"/>
                </a:solidFill>
                <a:latin typeface="Georgia"/>
                <a:cs typeface="Georgia"/>
              </a:rPr>
              <a:t>or </a:t>
            </a:r>
            <a:r>
              <a:rPr sz="2400" spc="-130" dirty="0">
                <a:solidFill>
                  <a:srgbClr val="443229"/>
                </a:solidFill>
                <a:latin typeface="Georgia"/>
                <a:cs typeface="Georgia"/>
              </a:rPr>
              <a:t>multi-tier. </a:t>
            </a:r>
            <a:r>
              <a:rPr sz="2400" spc="-220" dirty="0">
                <a:solidFill>
                  <a:srgbClr val="443229"/>
                </a:solidFill>
                <a:latin typeface="Georgia"/>
                <a:cs typeface="Georgia"/>
              </a:rPr>
              <a:t>An </a:t>
            </a:r>
            <a:r>
              <a:rPr sz="2400" spc="-125" dirty="0">
                <a:solidFill>
                  <a:srgbClr val="443229"/>
                </a:solidFill>
                <a:latin typeface="Georgia"/>
                <a:cs typeface="Georgia"/>
              </a:rPr>
              <a:t>n-tier </a:t>
            </a:r>
            <a:r>
              <a:rPr sz="2400" spc="-60" dirty="0">
                <a:solidFill>
                  <a:srgbClr val="443229"/>
                </a:solidFill>
                <a:latin typeface="Georgia"/>
                <a:cs typeface="Georgia"/>
              </a:rPr>
              <a:t>architecture  divides </a:t>
            </a:r>
            <a:r>
              <a:rPr sz="2400" spc="-30" dirty="0">
                <a:solidFill>
                  <a:srgbClr val="443229"/>
                </a:solidFill>
                <a:latin typeface="Georgia"/>
                <a:cs typeface="Georgia"/>
              </a:rPr>
              <a:t>the </a:t>
            </a:r>
            <a:r>
              <a:rPr sz="2400" spc="-70" dirty="0">
                <a:solidFill>
                  <a:srgbClr val="443229"/>
                </a:solidFill>
                <a:latin typeface="Georgia"/>
                <a:cs typeface="Georgia"/>
              </a:rPr>
              <a:t>whole </a:t>
            </a:r>
            <a:r>
              <a:rPr sz="2400" spc="-40" dirty="0">
                <a:solidFill>
                  <a:srgbClr val="443229"/>
                </a:solidFill>
                <a:latin typeface="Georgia"/>
                <a:cs typeface="Georgia"/>
              </a:rPr>
              <a:t>system </a:t>
            </a:r>
            <a:r>
              <a:rPr sz="2400" spc="-105" dirty="0">
                <a:solidFill>
                  <a:srgbClr val="443229"/>
                </a:solidFill>
                <a:latin typeface="Georgia"/>
                <a:cs typeface="Georgia"/>
              </a:rPr>
              <a:t>into </a:t>
            </a:r>
            <a:r>
              <a:rPr sz="2400" spc="-40" dirty="0">
                <a:solidFill>
                  <a:srgbClr val="443229"/>
                </a:solidFill>
                <a:latin typeface="Georgia"/>
                <a:cs typeface="Georgia"/>
              </a:rPr>
              <a:t>related</a:t>
            </a:r>
            <a:r>
              <a:rPr sz="2400" spc="215" dirty="0">
                <a:solidFill>
                  <a:srgbClr val="443229"/>
                </a:solidFill>
                <a:latin typeface="Georgia"/>
                <a:cs typeface="Georgia"/>
              </a:rPr>
              <a:t> </a:t>
            </a:r>
            <a:r>
              <a:rPr sz="2400" spc="-75" dirty="0">
                <a:solidFill>
                  <a:srgbClr val="443229"/>
                </a:solidFill>
                <a:latin typeface="Georgia"/>
                <a:cs typeface="Georgia"/>
              </a:rPr>
              <a:t>but</a:t>
            </a:r>
            <a:endParaRPr sz="2400">
              <a:latin typeface="Georgia"/>
              <a:cs typeface="Georgia"/>
            </a:endParaRPr>
          </a:p>
          <a:p>
            <a:pPr marL="12700" marR="520700">
              <a:lnSpc>
                <a:spcPct val="100000"/>
              </a:lnSpc>
            </a:pPr>
            <a:r>
              <a:rPr sz="2400" spc="-55" dirty="0">
                <a:solidFill>
                  <a:srgbClr val="443229"/>
                </a:solidFill>
                <a:latin typeface="Georgia"/>
                <a:cs typeface="Georgia"/>
              </a:rPr>
              <a:t>independent </a:t>
            </a:r>
            <a:r>
              <a:rPr sz="2400" spc="-120" dirty="0">
                <a:solidFill>
                  <a:srgbClr val="443229"/>
                </a:solidFill>
                <a:latin typeface="Georgia"/>
                <a:cs typeface="Georgia"/>
              </a:rPr>
              <a:t>n </a:t>
            </a:r>
            <a:r>
              <a:rPr sz="2400" spc="-50" dirty="0">
                <a:solidFill>
                  <a:srgbClr val="443229"/>
                </a:solidFill>
                <a:latin typeface="Georgia"/>
                <a:cs typeface="Georgia"/>
              </a:rPr>
              <a:t>modules, </a:t>
            </a:r>
            <a:r>
              <a:rPr sz="2400" spc="-95" dirty="0">
                <a:solidFill>
                  <a:srgbClr val="443229"/>
                </a:solidFill>
                <a:latin typeface="Georgia"/>
                <a:cs typeface="Georgia"/>
              </a:rPr>
              <a:t>which </a:t>
            </a:r>
            <a:r>
              <a:rPr sz="2400" spc="-5" dirty="0">
                <a:solidFill>
                  <a:srgbClr val="443229"/>
                </a:solidFill>
                <a:latin typeface="Georgia"/>
                <a:cs typeface="Georgia"/>
              </a:rPr>
              <a:t>can </a:t>
            </a:r>
            <a:r>
              <a:rPr sz="2400" spc="15" dirty="0">
                <a:solidFill>
                  <a:srgbClr val="443229"/>
                </a:solidFill>
                <a:latin typeface="Georgia"/>
                <a:cs typeface="Georgia"/>
              </a:rPr>
              <a:t>be </a:t>
            </a:r>
            <a:r>
              <a:rPr sz="2400" spc="-70" dirty="0">
                <a:solidFill>
                  <a:srgbClr val="443229"/>
                </a:solidFill>
                <a:latin typeface="Georgia"/>
                <a:cs typeface="Georgia"/>
              </a:rPr>
              <a:t>independently  </a:t>
            </a:r>
            <a:r>
              <a:rPr sz="2400" spc="-75" dirty="0">
                <a:solidFill>
                  <a:srgbClr val="443229"/>
                </a:solidFill>
                <a:latin typeface="Georgia"/>
                <a:cs typeface="Georgia"/>
              </a:rPr>
              <a:t>modified, </a:t>
            </a:r>
            <a:r>
              <a:rPr sz="2400" spc="-45" dirty="0">
                <a:solidFill>
                  <a:srgbClr val="443229"/>
                </a:solidFill>
                <a:latin typeface="Georgia"/>
                <a:cs typeface="Georgia"/>
              </a:rPr>
              <a:t>altered, </a:t>
            </a:r>
            <a:r>
              <a:rPr sz="2400" spc="-25" dirty="0">
                <a:solidFill>
                  <a:srgbClr val="443229"/>
                </a:solidFill>
                <a:latin typeface="Georgia"/>
                <a:cs typeface="Georgia"/>
              </a:rPr>
              <a:t>changed, </a:t>
            </a:r>
            <a:r>
              <a:rPr sz="2400" spc="-114" dirty="0">
                <a:solidFill>
                  <a:srgbClr val="443229"/>
                </a:solidFill>
                <a:latin typeface="Georgia"/>
                <a:cs typeface="Georgia"/>
              </a:rPr>
              <a:t>or</a:t>
            </a:r>
            <a:r>
              <a:rPr sz="2400" spc="85" dirty="0">
                <a:solidFill>
                  <a:srgbClr val="443229"/>
                </a:solidFill>
                <a:latin typeface="Georgia"/>
                <a:cs typeface="Georgia"/>
              </a:rPr>
              <a:t> </a:t>
            </a:r>
            <a:r>
              <a:rPr sz="2400" spc="-30" dirty="0">
                <a:solidFill>
                  <a:srgbClr val="443229"/>
                </a:solidFill>
                <a:latin typeface="Georgia"/>
                <a:cs typeface="Georgia"/>
              </a:rPr>
              <a:t>replaced.</a:t>
            </a:r>
            <a:endParaRPr sz="2400">
              <a:latin typeface="Georgia"/>
              <a:cs typeface="Georgia"/>
            </a:endParaRPr>
          </a:p>
          <a:p>
            <a:pPr marL="12700" marR="231775">
              <a:lnSpc>
                <a:spcPct val="100000"/>
              </a:lnSpc>
              <a:spcBef>
                <a:spcPts val="580"/>
              </a:spcBef>
            </a:pPr>
            <a:r>
              <a:rPr sz="2400" spc="-225" dirty="0">
                <a:solidFill>
                  <a:srgbClr val="FF0000"/>
                </a:solidFill>
                <a:latin typeface="Georgia"/>
                <a:cs typeface="Georgia"/>
              </a:rPr>
              <a:t>In </a:t>
            </a:r>
            <a:r>
              <a:rPr sz="2400" spc="-40" dirty="0">
                <a:solidFill>
                  <a:srgbClr val="FF0000"/>
                </a:solidFill>
                <a:latin typeface="Georgia"/>
                <a:cs typeface="Georgia"/>
              </a:rPr>
              <a:t>1-tier </a:t>
            </a:r>
            <a:r>
              <a:rPr sz="2400" spc="-55" dirty="0">
                <a:solidFill>
                  <a:srgbClr val="FF0000"/>
                </a:solidFill>
                <a:latin typeface="Georgia"/>
                <a:cs typeface="Georgia"/>
              </a:rPr>
              <a:t>architecture</a:t>
            </a:r>
            <a:r>
              <a:rPr sz="2400" spc="-55" dirty="0">
                <a:solidFill>
                  <a:srgbClr val="443229"/>
                </a:solidFill>
                <a:latin typeface="Georgia"/>
                <a:cs typeface="Georgia"/>
              </a:rPr>
              <a:t>, </a:t>
            </a:r>
            <a:r>
              <a:rPr sz="2400" spc="-30" dirty="0">
                <a:solidFill>
                  <a:srgbClr val="443229"/>
                </a:solidFill>
                <a:latin typeface="Georgia"/>
                <a:cs typeface="Georgia"/>
              </a:rPr>
              <a:t>the </a:t>
            </a:r>
            <a:r>
              <a:rPr sz="2400" spc="-155" dirty="0">
                <a:solidFill>
                  <a:srgbClr val="443229"/>
                </a:solidFill>
                <a:latin typeface="Georgia"/>
                <a:cs typeface="Georgia"/>
              </a:rPr>
              <a:t>DBMS </a:t>
            </a:r>
            <a:r>
              <a:rPr sz="2400" spc="-35" dirty="0">
                <a:solidFill>
                  <a:srgbClr val="443229"/>
                </a:solidFill>
                <a:latin typeface="Georgia"/>
                <a:cs typeface="Georgia"/>
              </a:rPr>
              <a:t>is </a:t>
            </a:r>
            <a:r>
              <a:rPr sz="2400" spc="-30" dirty="0">
                <a:solidFill>
                  <a:srgbClr val="443229"/>
                </a:solidFill>
                <a:latin typeface="Georgia"/>
                <a:cs typeface="Georgia"/>
              </a:rPr>
              <a:t>the </a:t>
            </a:r>
            <a:r>
              <a:rPr sz="2400" spc="-120" dirty="0">
                <a:solidFill>
                  <a:srgbClr val="443229"/>
                </a:solidFill>
                <a:latin typeface="Georgia"/>
                <a:cs typeface="Georgia"/>
              </a:rPr>
              <a:t>only </a:t>
            </a:r>
            <a:r>
              <a:rPr sz="2400" spc="-95" dirty="0">
                <a:solidFill>
                  <a:srgbClr val="443229"/>
                </a:solidFill>
                <a:latin typeface="Georgia"/>
                <a:cs typeface="Georgia"/>
              </a:rPr>
              <a:t>entity </a:t>
            </a:r>
            <a:r>
              <a:rPr sz="2400" spc="-55" dirty="0">
                <a:solidFill>
                  <a:srgbClr val="443229"/>
                </a:solidFill>
                <a:latin typeface="Georgia"/>
                <a:cs typeface="Georgia"/>
              </a:rPr>
              <a:t>where  </a:t>
            </a:r>
            <a:r>
              <a:rPr sz="2400" spc="-30" dirty="0">
                <a:solidFill>
                  <a:srgbClr val="443229"/>
                </a:solidFill>
                <a:latin typeface="Georgia"/>
                <a:cs typeface="Georgia"/>
              </a:rPr>
              <a:t>the </a:t>
            </a:r>
            <a:r>
              <a:rPr sz="2400" spc="-25" dirty="0">
                <a:solidFill>
                  <a:srgbClr val="443229"/>
                </a:solidFill>
                <a:latin typeface="Georgia"/>
                <a:cs typeface="Georgia"/>
              </a:rPr>
              <a:t>user </a:t>
            </a:r>
            <a:r>
              <a:rPr sz="2400" spc="-90" dirty="0">
                <a:solidFill>
                  <a:srgbClr val="443229"/>
                </a:solidFill>
                <a:latin typeface="Georgia"/>
                <a:cs typeface="Georgia"/>
              </a:rPr>
              <a:t>directly </a:t>
            </a:r>
            <a:r>
              <a:rPr sz="2400" spc="-20" dirty="0">
                <a:solidFill>
                  <a:srgbClr val="443229"/>
                </a:solidFill>
                <a:latin typeface="Georgia"/>
                <a:cs typeface="Georgia"/>
              </a:rPr>
              <a:t>sits </a:t>
            </a:r>
            <a:r>
              <a:rPr sz="2400" spc="-80" dirty="0">
                <a:solidFill>
                  <a:srgbClr val="443229"/>
                </a:solidFill>
                <a:latin typeface="Georgia"/>
                <a:cs typeface="Georgia"/>
              </a:rPr>
              <a:t>on </a:t>
            </a:r>
            <a:r>
              <a:rPr sz="2400" spc="-30" dirty="0">
                <a:solidFill>
                  <a:srgbClr val="443229"/>
                </a:solidFill>
                <a:latin typeface="Georgia"/>
                <a:cs typeface="Georgia"/>
              </a:rPr>
              <a:t>the </a:t>
            </a:r>
            <a:r>
              <a:rPr sz="2400" spc="-155" dirty="0">
                <a:solidFill>
                  <a:srgbClr val="443229"/>
                </a:solidFill>
                <a:latin typeface="Georgia"/>
                <a:cs typeface="Georgia"/>
              </a:rPr>
              <a:t>DBMS </a:t>
            </a:r>
            <a:r>
              <a:rPr sz="2400" spc="-45" dirty="0">
                <a:solidFill>
                  <a:srgbClr val="443229"/>
                </a:solidFill>
                <a:latin typeface="Georgia"/>
                <a:cs typeface="Georgia"/>
              </a:rPr>
              <a:t>and </a:t>
            </a:r>
            <a:r>
              <a:rPr sz="2400" spc="45" dirty="0">
                <a:solidFill>
                  <a:srgbClr val="443229"/>
                </a:solidFill>
                <a:latin typeface="Georgia"/>
                <a:cs typeface="Georgia"/>
              </a:rPr>
              <a:t>uses </a:t>
            </a:r>
            <a:r>
              <a:rPr sz="2400" spc="-90" dirty="0">
                <a:solidFill>
                  <a:srgbClr val="443229"/>
                </a:solidFill>
                <a:latin typeface="Georgia"/>
                <a:cs typeface="Georgia"/>
              </a:rPr>
              <a:t>it. </a:t>
            </a:r>
            <a:r>
              <a:rPr sz="2400" spc="-225" dirty="0">
                <a:solidFill>
                  <a:srgbClr val="443229"/>
                </a:solidFill>
                <a:latin typeface="Georgia"/>
                <a:cs typeface="Georgia"/>
              </a:rPr>
              <a:t>Any  </a:t>
            </a:r>
            <a:r>
              <a:rPr sz="2400" dirty="0">
                <a:solidFill>
                  <a:srgbClr val="443229"/>
                </a:solidFill>
                <a:latin typeface="Georgia"/>
                <a:cs typeface="Georgia"/>
              </a:rPr>
              <a:t>changes </a:t>
            </a:r>
            <a:r>
              <a:rPr sz="2400" spc="-40" dirty="0">
                <a:solidFill>
                  <a:srgbClr val="443229"/>
                </a:solidFill>
                <a:latin typeface="Georgia"/>
                <a:cs typeface="Georgia"/>
              </a:rPr>
              <a:t>done </a:t>
            </a:r>
            <a:r>
              <a:rPr sz="2400" spc="-25" dirty="0">
                <a:solidFill>
                  <a:srgbClr val="443229"/>
                </a:solidFill>
                <a:latin typeface="Georgia"/>
                <a:cs typeface="Georgia"/>
              </a:rPr>
              <a:t>here </a:t>
            </a:r>
            <a:r>
              <a:rPr sz="2400" spc="-145" dirty="0">
                <a:solidFill>
                  <a:srgbClr val="443229"/>
                </a:solidFill>
                <a:latin typeface="Georgia"/>
                <a:cs typeface="Georgia"/>
              </a:rPr>
              <a:t>will </a:t>
            </a:r>
            <a:r>
              <a:rPr sz="2400" spc="-90" dirty="0">
                <a:solidFill>
                  <a:srgbClr val="443229"/>
                </a:solidFill>
                <a:latin typeface="Georgia"/>
                <a:cs typeface="Georgia"/>
              </a:rPr>
              <a:t>directly </a:t>
            </a:r>
            <a:r>
              <a:rPr sz="2400" spc="15" dirty="0">
                <a:solidFill>
                  <a:srgbClr val="443229"/>
                </a:solidFill>
                <a:latin typeface="Georgia"/>
                <a:cs typeface="Georgia"/>
              </a:rPr>
              <a:t>be </a:t>
            </a:r>
            <a:r>
              <a:rPr sz="2400" spc="-40" dirty="0">
                <a:solidFill>
                  <a:srgbClr val="443229"/>
                </a:solidFill>
                <a:latin typeface="Georgia"/>
                <a:cs typeface="Georgia"/>
              </a:rPr>
              <a:t>done </a:t>
            </a:r>
            <a:r>
              <a:rPr sz="2400" spc="-80" dirty="0">
                <a:solidFill>
                  <a:srgbClr val="443229"/>
                </a:solidFill>
                <a:latin typeface="Georgia"/>
                <a:cs typeface="Georgia"/>
              </a:rPr>
              <a:t>on </a:t>
            </a:r>
            <a:r>
              <a:rPr sz="2400" spc="-30" dirty="0">
                <a:solidFill>
                  <a:srgbClr val="443229"/>
                </a:solidFill>
                <a:latin typeface="Georgia"/>
                <a:cs typeface="Georgia"/>
              </a:rPr>
              <a:t>the </a:t>
            </a:r>
            <a:r>
              <a:rPr sz="2400" spc="-150" dirty="0">
                <a:solidFill>
                  <a:srgbClr val="443229"/>
                </a:solidFill>
                <a:latin typeface="Georgia"/>
                <a:cs typeface="Georgia"/>
              </a:rPr>
              <a:t>DBMS  </a:t>
            </a:r>
            <a:r>
              <a:rPr sz="2400" spc="-45" dirty="0">
                <a:solidFill>
                  <a:srgbClr val="443229"/>
                </a:solidFill>
                <a:latin typeface="Georgia"/>
                <a:cs typeface="Georgia"/>
              </a:rPr>
              <a:t>itself. </a:t>
            </a:r>
            <a:r>
              <a:rPr sz="2400" spc="-215" dirty="0">
                <a:solidFill>
                  <a:srgbClr val="443229"/>
                </a:solidFill>
                <a:latin typeface="Georgia"/>
                <a:cs typeface="Georgia"/>
              </a:rPr>
              <a:t>It </a:t>
            </a:r>
            <a:r>
              <a:rPr sz="2400" spc="10" dirty="0">
                <a:solidFill>
                  <a:srgbClr val="443229"/>
                </a:solidFill>
                <a:latin typeface="Georgia"/>
                <a:cs typeface="Georgia"/>
              </a:rPr>
              <a:t>does </a:t>
            </a:r>
            <a:r>
              <a:rPr sz="2400" spc="-90" dirty="0">
                <a:solidFill>
                  <a:srgbClr val="443229"/>
                </a:solidFill>
                <a:latin typeface="Georgia"/>
                <a:cs typeface="Georgia"/>
              </a:rPr>
              <a:t>not </a:t>
            </a:r>
            <a:r>
              <a:rPr sz="2400" spc="-95" dirty="0">
                <a:solidFill>
                  <a:srgbClr val="443229"/>
                </a:solidFill>
                <a:latin typeface="Georgia"/>
                <a:cs typeface="Georgia"/>
              </a:rPr>
              <a:t>provide </a:t>
            </a:r>
            <a:r>
              <a:rPr sz="2400" spc="-85" dirty="0">
                <a:solidFill>
                  <a:srgbClr val="443229"/>
                </a:solidFill>
                <a:latin typeface="Georgia"/>
                <a:cs typeface="Georgia"/>
              </a:rPr>
              <a:t>handy </a:t>
            </a:r>
            <a:r>
              <a:rPr sz="2400" spc="-50" dirty="0">
                <a:solidFill>
                  <a:srgbClr val="443229"/>
                </a:solidFill>
                <a:latin typeface="Georgia"/>
                <a:cs typeface="Georgia"/>
              </a:rPr>
              <a:t>tools </a:t>
            </a:r>
            <a:r>
              <a:rPr sz="2400" spc="-114" dirty="0">
                <a:solidFill>
                  <a:srgbClr val="443229"/>
                </a:solidFill>
                <a:latin typeface="Georgia"/>
                <a:cs typeface="Georgia"/>
              </a:rPr>
              <a:t>for</a:t>
            </a:r>
            <a:r>
              <a:rPr sz="2400" spc="145" dirty="0">
                <a:solidFill>
                  <a:srgbClr val="443229"/>
                </a:solidFill>
                <a:latin typeface="Georgia"/>
                <a:cs typeface="Georgia"/>
              </a:rPr>
              <a:t> </a:t>
            </a:r>
            <a:r>
              <a:rPr sz="2400" spc="-40" dirty="0">
                <a:solidFill>
                  <a:srgbClr val="443229"/>
                </a:solidFill>
                <a:latin typeface="Georgia"/>
                <a:cs typeface="Georgia"/>
              </a:rPr>
              <a:t>end-users.</a:t>
            </a:r>
            <a:endParaRPr sz="2400">
              <a:latin typeface="Georgia"/>
              <a:cs typeface="Georgia"/>
            </a:endParaRPr>
          </a:p>
          <a:p>
            <a:pPr marL="12700" marR="41910">
              <a:lnSpc>
                <a:spcPct val="100000"/>
              </a:lnSpc>
            </a:pPr>
            <a:r>
              <a:rPr sz="2400" spc="-5" dirty="0">
                <a:solidFill>
                  <a:srgbClr val="443229"/>
                </a:solidFill>
                <a:latin typeface="Georgia"/>
                <a:cs typeface="Georgia"/>
              </a:rPr>
              <a:t>Database </a:t>
            </a:r>
            <a:r>
              <a:rPr sz="2400" spc="-30" dirty="0">
                <a:solidFill>
                  <a:srgbClr val="443229"/>
                </a:solidFill>
                <a:latin typeface="Georgia"/>
                <a:cs typeface="Georgia"/>
              </a:rPr>
              <a:t>designers </a:t>
            </a:r>
            <a:r>
              <a:rPr sz="2400" spc="-45" dirty="0">
                <a:solidFill>
                  <a:srgbClr val="443229"/>
                </a:solidFill>
                <a:latin typeface="Georgia"/>
                <a:cs typeface="Georgia"/>
              </a:rPr>
              <a:t>and </a:t>
            </a:r>
            <a:r>
              <a:rPr sz="2400" spc="-80" dirty="0">
                <a:solidFill>
                  <a:srgbClr val="443229"/>
                </a:solidFill>
                <a:latin typeface="Georgia"/>
                <a:cs typeface="Georgia"/>
              </a:rPr>
              <a:t>programmers </a:t>
            </a:r>
            <a:r>
              <a:rPr sz="2400" spc="-114" dirty="0">
                <a:solidFill>
                  <a:srgbClr val="443229"/>
                </a:solidFill>
                <a:latin typeface="Georgia"/>
                <a:cs typeface="Georgia"/>
              </a:rPr>
              <a:t>normally </a:t>
            </a:r>
            <a:r>
              <a:rPr sz="2400" spc="-65" dirty="0">
                <a:solidFill>
                  <a:srgbClr val="443229"/>
                </a:solidFill>
                <a:latin typeface="Georgia"/>
                <a:cs typeface="Georgia"/>
              </a:rPr>
              <a:t>prefer </a:t>
            </a:r>
            <a:r>
              <a:rPr sz="2400" spc="-80" dirty="0">
                <a:solidFill>
                  <a:srgbClr val="443229"/>
                </a:solidFill>
                <a:latin typeface="Georgia"/>
                <a:cs typeface="Georgia"/>
              </a:rPr>
              <a:t>to  </a:t>
            </a:r>
            <a:r>
              <a:rPr sz="2400" spc="30" dirty="0">
                <a:solidFill>
                  <a:srgbClr val="443229"/>
                </a:solidFill>
                <a:latin typeface="Georgia"/>
                <a:cs typeface="Georgia"/>
              </a:rPr>
              <a:t>use </a:t>
            </a:r>
            <a:r>
              <a:rPr sz="2400" spc="-85" dirty="0">
                <a:solidFill>
                  <a:srgbClr val="443229"/>
                </a:solidFill>
                <a:latin typeface="Georgia"/>
                <a:cs typeface="Georgia"/>
              </a:rPr>
              <a:t>single-tier</a:t>
            </a:r>
            <a:r>
              <a:rPr sz="2400" spc="-55" dirty="0">
                <a:solidFill>
                  <a:srgbClr val="443229"/>
                </a:solidFill>
                <a:latin typeface="Georgia"/>
                <a:cs typeface="Georgia"/>
              </a:rPr>
              <a:t> architecture.</a:t>
            </a:r>
            <a:endParaRPr sz="2400">
              <a:latin typeface="Georgia"/>
              <a:cs typeface="Georgi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33525" y="1147748"/>
            <a:ext cx="6076950" cy="456249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8740" y="23870"/>
            <a:ext cx="8931910" cy="6610984"/>
          </a:xfrm>
          <a:prstGeom prst="rect">
            <a:avLst/>
          </a:prstGeom>
        </p:spPr>
        <p:txBody>
          <a:bodyPr vert="horz" wrap="square" lIns="0" tIns="12700" rIns="0" bIns="0" rtlCol="0">
            <a:spAutoFit/>
          </a:bodyPr>
          <a:lstStyle/>
          <a:p>
            <a:pPr marL="12700" marR="113030">
              <a:lnSpc>
                <a:spcPct val="100000"/>
              </a:lnSpc>
              <a:spcBef>
                <a:spcPts val="100"/>
              </a:spcBef>
            </a:pPr>
            <a:r>
              <a:rPr sz="2400" spc="-200" dirty="0">
                <a:latin typeface="Georgia"/>
                <a:cs typeface="Georgia"/>
              </a:rPr>
              <a:t>If </a:t>
            </a:r>
            <a:r>
              <a:rPr sz="2400" spc="-30" dirty="0">
                <a:latin typeface="Georgia"/>
                <a:cs typeface="Georgia"/>
              </a:rPr>
              <a:t>the </a:t>
            </a:r>
            <a:r>
              <a:rPr sz="2400" spc="-55" dirty="0">
                <a:latin typeface="Georgia"/>
                <a:cs typeface="Georgia"/>
              </a:rPr>
              <a:t>architecture </a:t>
            </a:r>
            <a:r>
              <a:rPr sz="2400" spc="-50" dirty="0">
                <a:latin typeface="Georgia"/>
                <a:cs typeface="Georgia"/>
              </a:rPr>
              <a:t>of </a:t>
            </a:r>
            <a:r>
              <a:rPr sz="2400" spc="-155" dirty="0">
                <a:latin typeface="Georgia"/>
                <a:cs typeface="Georgia"/>
              </a:rPr>
              <a:t>DBMS </a:t>
            </a:r>
            <a:r>
              <a:rPr sz="2400" spc="-35" dirty="0">
                <a:solidFill>
                  <a:srgbClr val="FF0000"/>
                </a:solidFill>
                <a:latin typeface="Georgia"/>
                <a:cs typeface="Georgia"/>
              </a:rPr>
              <a:t>is </a:t>
            </a:r>
            <a:r>
              <a:rPr sz="2400" spc="-105" dirty="0">
                <a:solidFill>
                  <a:srgbClr val="FF0000"/>
                </a:solidFill>
                <a:latin typeface="Georgia"/>
                <a:cs typeface="Georgia"/>
              </a:rPr>
              <a:t>2-tier</a:t>
            </a:r>
            <a:r>
              <a:rPr sz="2400" spc="-105" dirty="0">
                <a:latin typeface="Georgia"/>
                <a:cs typeface="Georgia"/>
              </a:rPr>
              <a:t>, </a:t>
            </a:r>
            <a:r>
              <a:rPr sz="2400" spc="-50" dirty="0">
                <a:latin typeface="Georgia"/>
                <a:cs typeface="Georgia"/>
              </a:rPr>
              <a:t>then </a:t>
            </a:r>
            <a:r>
              <a:rPr sz="2400" spc="-120" dirty="0">
                <a:latin typeface="Georgia"/>
                <a:cs typeface="Georgia"/>
              </a:rPr>
              <a:t>it </a:t>
            </a:r>
            <a:r>
              <a:rPr sz="2400" spc="-65" dirty="0">
                <a:latin typeface="Georgia"/>
                <a:cs typeface="Georgia"/>
              </a:rPr>
              <a:t>must </a:t>
            </a:r>
            <a:r>
              <a:rPr sz="2400" spc="-35" dirty="0">
                <a:latin typeface="Georgia"/>
                <a:cs typeface="Georgia"/>
              </a:rPr>
              <a:t>have </a:t>
            </a:r>
            <a:r>
              <a:rPr sz="2400" spc="-25" dirty="0">
                <a:latin typeface="Georgia"/>
                <a:cs typeface="Georgia"/>
              </a:rPr>
              <a:t>an </a:t>
            </a:r>
            <a:r>
              <a:rPr sz="2400" spc="-65" dirty="0">
                <a:latin typeface="Georgia"/>
                <a:cs typeface="Georgia"/>
              </a:rPr>
              <a:t>application  </a:t>
            </a:r>
            <a:r>
              <a:rPr sz="2400" spc="-100" dirty="0">
                <a:latin typeface="Georgia"/>
                <a:cs typeface="Georgia"/>
              </a:rPr>
              <a:t>through </a:t>
            </a:r>
            <a:r>
              <a:rPr sz="2400" spc="-95" dirty="0">
                <a:latin typeface="Georgia"/>
                <a:cs typeface="Georgia"/>
              </a:rPr>
              <a:t>which </a:t>
            </a:r>
            <a:r>
              <a:rPr sz="2400" spc="-30" dirty="0">
                <a:latin typeface="Georgia"/>
                <a:cs typeface="Georgia"/>
              </a:rPr>
              <a:t>the </a:t>
            </a:r>
            <a:r>
              <a:rPr sz="2400" spc="-150" dirty="0">
                <a:latin typeface="Georgia"/>
                <a:cs typeface="Georgia"/>
              </a:rPr>
              <a:t>DBMS </a:t>
            </a:r>
            <a:r>
              <a:rPr sz="2400" spc="-5" dirty="0">
                <a:latin typeface="Georgia"/>
                <a:cs typeface="Georgia"/>
              </a:rPr>
              <a:t>can </a:t>
            </a:r>
            <a:r>
              <a:rPr sz="2400" spc="15" dirty="0">
                <a:latin typeface="Georgia"/>
                <a:cs typeface="Georgia"/>
              </a:rPr>
              <a:t>be </a:t>
            </a:r>
            <a:r>
              <a:rPr sz="2400" spc="35" dirty="0">
                <a:latin typeface="Georgia"/>
                <a:cs typeface="Georgia"/>
              </a:rPr>
              <a:t>accessed. </a:t>
            </a:r>
            <a:r>
              <a:rPr sz="2400" spc="-85" dirty="0">
                <a:latin typeface="Georgia"/>
                <a:cs typeface="Georgia"/>
              </a:rPr>
              <a:t>Programmers </a:t>
            </a:r>
            <a:r>
              <a:rPr sz="2400" spc="30" dirty="0">
                <a:latin typeface="Georgia"/>
                <a:cs typeface="Georgia"/>
              </a:rPr>
              <a:t>use </a:t>
            </a:r>
            <a:r>
              <a:rPr sz="2400" spc="-85" dirty="0">
                <a:latin typeface="Georgia"/>
                <a:cs typeface="Georgia"/>
              </a:rPr>
              <a:t>2-tier  </a:t>
            </a:r>
            <a:r>
              <a:rPr sz="2400" spc="-55" dirty="0">
                <a:latin typeface="Georgia"/>
                <a:cs typeface="Georgia"/>
              </a:rPr>
              <a:t>architecture where </a:t>
            </a:r>
            <a:r>
              <a:rPr sz="2400" spc="-75" dirty="0">
                <a:latin typeface="Georgia"/>
                <a:cs typeface="Georgia"/>
              </a:rPr>
              <a:t>they </a:t>
            </a:r>
            <a:r>
              <a:rPr sz="2400" spc="60" dirty="0">
                <a:latin typeface="Georgia"/>
                <a:cs typeface="Georgia"/>
              </a:rPr>
              <a:t>access </a:t>
            </a:r>
            <a:r>
              <a:rPr sz="2400" spc="-30" dirty="0">
                <a:latin typeface="Georgia"/>
                <a:cs typeface="Georgia"/>
              </a:rPr>
              <a:t>the </a:t>
            </a:r>
            <a:r>
              <a:rPr sz="2400" spc="-155" dirty="0">
                <a:latin typeface="Georgia"/>
                <a:cs typeface="Georgia"/>
              </a:rPr>
              <a:t>DBMS </a:t>
            </a:r>
            <a:r>
              <a:rPr sz="2400" spc="-140" dirty="0">
                <a:latin typeface="Georgia"/>
                <a:cs typeface="Georgia"/>
              </a:rPr>
              <a:t>by </a:t>
            </a:r>
            <a:r>
              <a:rPr sz="2400" spc="-10" dirty="0">
                <a:latin typeface="Georgia"/>
                <a:cs typeface="Georgia"/>
              </a:rPr>
              <a:t>means </a:t>
            </a:r>
            <a:r>
              <a:rPr sz="2400" spc="-50" dirty="0">
                <a:latin typeface="Georgia"/>
                <a:cs typeface="Georgia"/>
              </a:rPr>
              <a:t>of </a:t>
            </a:r>
            <a:r>
              <a:rPr sz="2400" spc="-25" dirty="0">
                <a:latin typeface="Georgia"/>
                <a:cs typeface="Georgia"/>
              </a:rPr>
              <a:t>an  </a:t>
            </a:r>
            <a:r>
              <a:rPr sz="2400" spc="-65" dirty="0">
                <a:latin typeface="Georgia"/>
                <a:cs typeface="Georgia"/>
              </a:rPr>
              <a:t>application. </a:t>
            </a:r>
            <a:r>
              <a:rPr sz="2400" spc="-105" dirty="0">
                <a:latin typeface="Georgia"/>
                <a:cs typeface="Georgia"/>
              </a:rPr>
              <a:t>Here </a:t>
            </a:r>
            <a:r>
              <a:rPr sz="2400" spc="-30" dirty="0">
                <a:latin typeface="Georgia"/>
                <a:cs typeface="Georgia"/>
              </a:rPr>
              <a:t>the </a:t>
            </a:r>
            <a:r>
              <a:rPr sz="2400" spc="-65" dirty="0">
                <a:latin typeface="Georgia"/>
                <a:cs typeface="Georgia"/>
              </a:rPr>
              <a:t>application </a:t>
            </a:r>
            <a:r>
              <a:rPr sz="2400" spc="-85" dirty="0">
                <a:latin typeface="Georgia"/>
                <a:cs typeface="Georgia"/>
              </a:rPr>
              <a:t>tier </a:t>
            </a:r>
            <a:r>
              <a:rPr sz="2400" spc="-35" dirty="0">
                <a:latin typeface="Georgia"/>
                <a:cs typeface="Georgia"/>
              </a:rPr>
              <a:t>is </a:t>
            </a:r>
            <a:r>
              <a:rPr sz="2400" spc="-90" dirty="0">
                <a:latin typeface="Georgia"/>
                <a:cs typeface="Georgia"/>
              </a:rPr>
              <a:t>entirely </a:t>
            </a:r>
            <a:r>
              <a:rPr sz="2400" spc="-55" dirty="0">
                <a:latin typeface="Georgia"/>
                <a:cs typeface="Georgia"/>
              </a:rPr>
              <a:t>independent </a:t>
            </a:r>
            <a:r>
              <a:rPr sz="2400" spc="-50" dirty="0">
                <a:latin typeface="Georgia"/>
                <a:cs typeface="Georgia"/>
              </a:rPr>
              <a:t>of </a:t>
            </a:r>
            <a:r>
              <a:rPr sz="2400" spc="-30" dirty="0">
                <a:latin typeface="Georgia"/>
                <a:cs typeface="Georgia"/>
              </a:rPr>
              <a:t>the  </a:t>
            </a:r>
            <a:r>
              <a:rPr sz="2400" spc="15" dirty="0">
                <a:latin typeface="Georgia"/>
                <a:cs typeface="Georgia"/>
              </a:rPr>
              <a:t>database </a:t>
            </a:r>
            <a:r>
              <a:rPr sz="2400" spc="-130" dirty="0">
                <a:latin typeface="Georgia"/>
                <a:cs typeface="Georgia"/>
              </a:rPr>
              <a:t>in </a:t>
            </a:r>
            <a:r>
              <a:rPr sz="2400" spc="-65" dirty="0">
                <a:latin typeface="Georgia"/>
                <a:cs typeface="Georgia"/>
              </a:rPr>
              <a:t>terms </a:t>
            </a:r>
            <a:r>
              <a:rPr sz="2400" spc="-50" dirty="0">
                <a:latin typeface="Georgia"/>
                <a:cs typeface="Georgia"/>
              </a:rPr>
              <a:t>of </a:t>
            </a:r>
            <a:r>
              <a:rPr sz="2400" spc="-65" dirty="0">
                <a:latin typeface="Georgia"/>
                <a:cs typeface="Georgia"/>
              </a:rPr>
              <a:t>operation, </a:t>
            </a:r>
            <a:r>
              <a:rPr sz="2400" spc="-40" dirty="0">
                <a:latin typeface="Georgia"/>
                <a:cs typeface="Georgia"/>
              </a:rPr>
              <a:t>design, </a:t>
            </a:r>
            <a:r>
              <a:rPr sz="2400" spc="-45" dirty="0">
                <a:latin typeface="Georgia"/>
                <a:cs typeface="Georgia"/>
              </a:rPr>
              <a:t>and</a:t>
            </a:r>
            <a:r>
              <a:rPr sz="2400" spc="295" dirty="0">
                <a:latin typeface="Georgia"/>
                <a:cs typeface="Georgia"/>
              </a:rPr>
              <a:t> </a:t>
            </a:r>
            <a:r>
              <a:rPr sz="2400" spc="-105" dirty="0">
                <a:latin typeface="Georgia"/>
                <a:cs typeface="Georgia"/>
              </a:rPr>
              <a:t>programming.</a:t>
            </a:r>
            <a:endParaRPr sz="2400">
              <a:latin typeface="Georgia"/>
              <a:cs typeface="Georgia"/>
            </a:endParaRPr>
          </a:p>
          <a:p>
            <a:pPr marL="12700">
              <a:lnSpc>
                <a:spcPct val="100000"/>
              </a:lnSpc>
              <a:spcBef>
                <a:spcPts val="5"/>
              </a:spcBef>
            </a:pPr>
            <a:r>
              <a:rPr sz="2400" spc="-90" dirty="0">
                <a:solidFill>
                  <a:srgbClr val="FF0000"/>
                </a:solidFill>
                <a:latin typeface="Georgia"/>
                <a:cs typeface="Georgia"/>
              </a:rPr>
              <a:t>3-tier</a:t>
            </a:r>
            <a:r>
              <a:rPr sz="2400" spc="-15" dirty="0">
                <a:solidFill>
                  <a:srgbClr val="FF0000"/>
                </a:solidFill>
                <a:latin typeface="Georgia"/>
                <a:cs typeface="Georgia"/>
              </a:rPr>
              <a:t> </a:t>
            </a:r>
            <a:r>
              <a:rPr sz="2400" spc="-90" dirty="0">
                <a:solidFill>
                  <a:srgbClr val="FF0000"/>
                </a:solidFill>
                <a:latin typeface="Georgia"/>
                <a:cs typeface="Georgia"/>
              </a:rPr>
              <a:t>Architecture</a:t>
            </a:r>
            <a:endParaRPr sz="2400">
              <a:latin typeface="Georgia"/>
              <a:cs typeface="Georgia"/>
            </a:endParaRPr>
          </a:p>
          <a:p>
            <a:pPr marL="12700" marR="120014">
              <a:lnSpc>
                <a:spcPct val="100000"/>
              </a:lnSpc>
            </a:pPr>
            <a:r>
              <a:rPr sz="2400" spc="-325" dirty="0">
                <a:latin typeface="Georgia"/>
                <a:cs typeface="Georgia"/>
              </a:rPr>
              <a:t>A </a:t>
            </a:r>
            <a:r>
              <a:rPr sz="2400" spc="-90" dirty="0">
                <a:latin typeface="Georgia"/>
                <a:cs typeface="Georgia"/>
              </a:rPr>
              <a:t>3-tier </a:t>
            </a:r>
            <a:r>
              <a:rPr sz="2400" spc="-55" dirty="0">
                <a:latin typeface="Georgia"/>
                <a:cs typeface="Georgia"/>
              </a:rPr>
              <a:t>architecture </a:t>
            </a:r>
            <a:r>
              <a:rPr sz="2400" spc="5" dirty="0">
                <a:latin typeface="Georgia"/>
                <a:cs typeface="Georgia"/>
              </a:rPr>
              <a:t>separates </a:t>
            </a:r>
            <a:r>
              <a:rPr sz="2400" spc="-50" dirty="0">
                <a:latin typeface="Georgia"/>
                <a:cs typeface="Georgia"/>
              </a:rPr>
              <a:t>its tiers </a:t>
            </a:r>
            <a:r>
              <a:rPr sz="2400" spc="-120" dirty="0">
                <a:latin typeface="Georgia"/>
                <a:cs typeface="Georgia"/>
              </a:rPr>
              <a:t>from </a:t>
            </a:r>
            <a:r>
              <a:rPr sz="2400" spc="20" dirty="0">
                <a:latin typeface="Georgia"/>
                <a:cs typeface="Georgia"/>
              </a:rPr>
              <a:t>each </a:t>
            </a:r>
            <a:r>
              <a:rPr sz="2400" spc="-70" dirty="0">
                <a:latin typeface="Georgia"/>
                <a:cs typeface="Georgia"/>
              </a:rPr>
              <a:t>other </a:t>
            </a:r>
            <a:r>
              <a:rPr sz="2400" spc="20" dirty="0">
                <a:latin typeface="Georgia"/>
                <a:cs typeface="Georgia"/>
              </a:rPr>
              <a:t>based </a:t>
            </a:r>
            <a:r>
              <a:rPr sz="2400" spc="-80" dirty="0">
                <a:latin typeface="Georgia"/>
                <a:cs typeface="Georgia"/>
              </a:rPr>
              <a:t>on </a:t>
            </a:r>
            <a:r>
              <a:rPr sz="2400" spc="-30" dirty="0">
                <a:latin typeface="Georgia"/>
                <a:cs typeface="Georgia"/>
              </a:rPr>
              <a:t>the  </a:t>
            </a:r>
            <a:r>
              <a:rPr sz="2400" spc="-100" dirty="0">
                <a:latin typeface="Georgia"/>
                <a:cs typeface="Georgia"/>
              </a:rPr>
              <a:t>complexity </a:t>
            </a:r>
            <a:r>
              <a:rPr sz="2400" spc="-50" dirty="0">
                <a:latin typeface="Georgia"/>
                <a:cs typeface="Georgia"/>
              </a:rPr>
              <a:t>of </a:t>
            </a:r>
            <a:r>
              <a:rPr sz="2400" spc="-30" dirty="0">
                <a:latin typeface="Georgia"/>
                <a:cs typeface="Georgia"/>
              </a:rPr>
              <a:t>the </a:t>
            </a:r>
            <a:r>
              <a:rPr sz="2400" spc="-5" dirty="0">
                <a:latin typeface="Georgia"/>
                <a:cs typeface="Georgia"/>
              </a:rPr>
              <a:t>users </a:t>
            </a:r>
            <a:r>
              <a:rPr sz="2400" spc="-45" dirty="0">
                <a:latin typeface="Georgia"/>
                <a:cs typeface="Georgia"/>
              </a:rPr>
              <a:t>and </a:t>
            </a:r>
            <a:r>
              <a:rPr sz="2400" spc="-114" dirty="0">
                <a:latin typeface="Georgia"/>
                <a:cs typeface="Georgia"/>
              </a:rPr>
              <a:t>how </a:t>
            </a:r>
            <a:r>
              <a:rPr sz="2400" spc="-75" dirty="0">
                <a:latin typeface="Georgia"/>
                <a:cs typeface="Georgia"/>
              </a:rPr>
              <a:t>they </a:t>
            </a:r>
            <a:r>
              <a:rPr sz="2400" spc="30" dirty="0">
                <a:latin typeface="Georgia"/>
                <a:cs typeface="Georgia"/>
              </a:rPr>
              <a:t>use </a:t>
            </a:r>
            <a:r>
              <a:rPr sz="2400" spc="-30" dirty="0">
                <a:latin typeface="Georgia"/>
                <a:cs typeface="Georgia"/>
              </a:rPr>
              <a:t>the </a:t>
            </a:r>
            <a:r>
              <a:rPr sz="2400" spc="-10" dirty="0">
                <a:latin typeface="Georgia"/>
                <a:cs typeface="Georgia"/>
              </a:rPr>
              <a:t>data </a:t>
            </a:r>
            <a:r>
              <a:rPr sz="2400" spc="-30" dirty="0">
                <a:latin typeface="Georgia"/>
                <a:cs typeface="Georgia"/>
              </a:rPr>
              <a:t>present </a:t>
            </a:r>
            <a:r>
              <a:rPr sz="2400" spc="-130" dirty="0">
                <a:latin typeface="Georgia"/>
                <a:cs typeface="Georgia"/>
              </a:rPr>
              <a:t>in </a:t>
            </a:r>
            <a:r>
              <a:rPr sz="2400" spc="-30" dirty="0">
                <a:latin typeface="Georgia"/>
                <a:cs typeface="Georgia"/>
              </a:rPr>
              <a:t>the  </a:t>
            </a:r>
            <a:r>
              <a:rPr sz="2400" spc="10" dirty="0">
                <a:latin typeface="Georgia"/>
                <a:cs typeface="Georgia"/>
              </a:rPr>
              <a:t>database. </a:t>
            </a:r>
            <a:r>
              <a:rPr sz="2400" spc="-215" dirty="0">
                <a:latin typeface="Georgia"/>
                <a:cs typeface="Georgia"/>
              </a:rPr>
              <a:t>It </a:t>
            </a:r>
            <a:r>
              <a:rPr sz="2400" spc="-35" dirty="0">
                <a:latin typeface="Georgia"/>
                <a:cs typeface="Georgia"/>
              </a:rPr>
              <a:t>is </a:t>
            </a:r>
            <a:r>
              <a:rPr sz="2400" spc="-30" dirty="0">
                <a:latin typeface="Georgia"/>
                <a:cs typeface="Georgia"/>
              </a:rPr>
              <a:t>the </a:t>
            </a:r>
            <a:r>
              <a:rPr sz="2400" spc="-55" dirty="0">
                <a:latin typeface="Georgia"/>
                <a:cs typeface="Georgia"/>
              </a:rPr>
              <a:t>most </a:t>
            </a:r>
            <a:r>
              <a:rPr sz="2400" spc="-105" dirty="0">
                <a:latin typeface="Georgia"/>
                <a:cs typeface="Georgia"/>
              </a:rPr>
              <a:t>widely </a:t>
            </a:r>
            <a:r>
              <a:rPr sz="2400" dirty="0">
                <a:latin typeface="Georgia"/>
                <a:cs typeface="Georgia"/>
              </a:rPr>
              <a:t>used </a:t>
            </a:r>
            <a:r>
              <a:rPr sz="2400" spc="-55" dirty="0">
                <a:latin typeface="Georgia"/>
                <a:cs typeface="Georgia"/>
              </a:rPr>
              <a:t>architecture </a:t>
            </a:r>
            <a:r>
              <a:rPr sz="2400" spc="-80" dirty="0">
                <a:latin typeface="Georgia"/>
                <a:cs typeface="Georgia"/>
              </a:rPr>
              <a:t>to </a:t>
            </a:r>
            <a:r>
              <a:rPr sz="2400" spc="-40" dirty="0">
                <a:latin typeface="Georgia"/>
                <a:cs typeface="Georgia"/>
              </a:rPr>
              <a:t>design </a:t>
            </a:r>
            <a:r>
              <a:rPr sz="2400" spc="55" dirty="0">
                <a:latin typeface="Georgia"/>
                <a:cs typeface="Georgia"/>
              </a:rPr>
              <a:t>a</a:t>
            </a:r>
            <a:r>
              <a:rPr sz="2400" spc="185" dirty="0">
                <a:latin typeface="Georgia"/>
                <a:cs typeface="Georgia"/>
              </a:rPr>
              <a:t> </a:t>
            </a:r>
            <a:r>
              <a:rPr sz="2400" spc="-135" dirty="0">
                <a:latin typeface="Georgia"/>
                <a:cs typeface="Georgia"/>
              </a:rPr>
              <a:t>DBMS.</a:t>
            </a:r>
            <a:endParaRPr sz="2400">
              <a:latin typeface="Georgia"/>
              <a:cs typeface="Georgia"/>
            </a:endParaRPr>
          </a:p>
          <a:p>
            <a:pPr>
              <a:lnSpc>
                <a:spcPct val="100000"/>
              </a:lnSpc>
              <a:spcBef>
                <a:spcPts val="5"/>
              </a:spcBef>
            </a:pPr>
            <a:endParaRPr sz="2500">
              <a:latin typeface="Times New Roman"/>
              <a:cs typeface="Times New Roman"/>
            </a:endParaRPr>
          </a:p>
          <a:p>
            <a:pPr marL="12700" marR="5080">
              <a:lnSpc>
                <a:spcPct val="100000"/>
              </a:lnSpc>
            </a:pPr>
            <a:r>
              <a:rPr sz="2400" spc="-5" dirty="0">
                <a:solidFill>
                  <a:srgbClr val="00AFF0"/>
                </a:solidFill>
                <a:latin typeface="Georgia"/>
                <a:cs typeface="Georgia"/>
              </a:rPr>
              <a:t>Database </a:t>
            </a:r>
            <a:r>
              <a:rPr sz="2400" spc="-100" dirty="0">
                <a:solidFill>
                  <a:srgbClr val="00AFF0"/>
                </a:solidFill>
                <a:latin typeface="Georgia"/>
                <a:cs typeface="Georgia"/>
              </a:rPr>
              <a:t>(Data) </a:t>
            </a:r>
            <a:r>
              <a:rPr sz="2400" spc="-140" dirty="0">
                <a:solidFill>
                  <a:srgbClr val="00AFF0"/>
                </a:solidFill>
                <a:latin typeface="Georgia"/>
                <a:cs typeface="Georgia"/>
              </a:rPr>
              <a:t>Tier </a:t>
            </a:r>
            <a:r>
              <a:rPr sz="2400" b="1" spc="5" dirty="0">
                <a:latin typeface="Arial"/>
                <a:cs typeface="Arial"/>
              </a:rPr>
              <a:t>− </a:t>
            </a:r>
            <a:r>
              <a:rPr sz="2400" b="1" spc="-270" dirty="0">
                <a:latin typeface="Arial"/>
                <a:cs typeface="Arial"/>
              </a:rPr>
              <a:t>At </a:t>
            </a:r>
            <a:r>
              <a:rPr sz="2400" b="1" spc="-135" dirty="0">
                <a:latin typeface="Arial"/>
                <a:cs typeface="Arial"/>
              </a:rPr>
              <a:t>this </a:t>
            </a:r>
            <a:r>
              <a:rPr sz="2400" b="1" spc="-120" dirty="0">
                <a:latin typeface="Arial"/>
                <a:cs typeface="Arial"/>
              </a:rPr>
              <a:t>tier, </a:t>
            </a:r>
            <a:r>
              <a:rPr sz="2400" b="1" spc="-100" dirty="0">
                <a:latin typeface="Arial"/>
                <a:cs typeface="Arial"/>
              </a:rPr>
              <a:t>the </a:t>
            </a:r>
            <a:r>
              <a:rPr sz="2400" b="1" spc="-114" dirty="0">
                <a:latin typeface="Arial"/>
                <a:cs typeface="Arial"/>
              </a:rPr>
              <a:t>database </a:t>
            </a:r>
            <a:r>
              <a:rPr sz="2400" b="1" spc="-150" dirty="0">
                <a:latin typeface="Arial"/>
                <a:cs typeface="Arial"/>
              </a:rPr>
              <a:t>resides </a:t>
            </a:r>
            <a:r>
              <a:rPr sz="2400" b="1" spc="-170" dirty="0">
                <a:latin typeface="Arial"/>
                <a:cs typeface="Arial"/>
              </a:rPr>
              <a:t>along </a:t>
            </a:r>
            <a:r>
              <a:rPr sz="2400" b="1" spc="-150" dirty="0">
                <a:latin typeface="Arial"/>
                <a:cs typeface="Arial"/>
              </a:rPr>
              <a:t>with </a:t>
            </a:r>
            <a:r>
              <a:rPr sz="2400" b="1" spc="-125" dirty="0">
                <a:latin typeface="Arial"/>
                <a:cs typeface="Arial"/>
              </a:rPr>
              <a:t>its  </a:t>
            </a:r>
            <a:r>
              <a:rPr sz="2400" spc="-75" dirty="0">
                <a:latin typeface="Georgia"/>
                <a:cs typeface="Georgia"/>
              </a:rPr>
              <a:t>query </a:t>
            </a:r>
            <a:r>
              <a:rPr sz="2400" spc="-40" dirty="0">
                <a:latin typeface="Georgia"/>
                <a:cs typeface="Georgia"/>
              </a:rPr>
              <a:t>processing </a:t>
            </a:r>
            <a:r>
              <a:rPr sz="2400" spc="-20" dirty="0">
                <a:latin typeface="Georgia"/>
                <a:cs typeface="Georgia"/>
              </a:rPr>
              <a:t>languages. </a:t>
            </a:r>
            <a:r>
              <a:rPr sz="2400" spc="-175" dirty="0">
                <a:latin typeface="Georgia"/>
                <a:cs typeface="Georgia"/>
              </a:rPr>
              <a:t>We </a:t>
            </a:r>
            <a:r>
              <a:rPr sz="2400" spc="-10" dirty="0">
                <a:latin typeface="Georgia"/>
                <a:cs typeface="Georgia"/>
              </a:rPr>
              <a:t>also </a:t>
            </a:r>
            <a:r>
              <a:rPr sz="2400" spc="-35" dirty="0">
                <a:latin typeface="Georgia"/>
                <a:cs typeface="Georgia"/>
              </a:rPr>
              <a:t>have </a:t>
            </a:r>
            <a:r>
              <a:rPr sz="2400" spc="-30" dirty="0">
                <a:latin typeface="Georgia"/>
                <a:cs typeface="Georgia"/>
              </a:rPr>
              <a:t>the </a:t>
            </a:r>
            <a:r>
              <a:rPr sz="2400" spc="-60" dirty="0">
                <a:latin typeface="Georgia"/>
                <a:cs typeface="Georgia"/>
              </a:rPr>
              <a:t>relations </a:t>
            </a:r>
            <a:r>
              <a:rPr sz="2400" spc="-50" dirty="0">
                <a:latin typeface="Georgia"/>
                <a:cs typeface="Georgia"/>
              </a:rPr>
              <a:t>that </a:t>
            </a:r>
            <a:r>
              <a:rPr sz="2400" spc="-35" dirty="0">
                <a:latin typeface="Georgia"/>
                <a:cs typeface="Georgia"/>
              </a:rPr>
              <a:t>define  </a:t>
            </a:r>
            <a:r>
              <a:rPr sz="2400" spc="-30" dirty="0">
                <a:latin typeface="Georgia"/>
                <a:cs typeface="Georgia"/>
              </a:rPr>
              <a:t>the </a:t>
            </a:r>
            <a:r>
              <a:rPr sz="2400" spc="-5" dirty="0">
                <a:latin typeface="Georgia"/>
                <a:cs typeface="Georgia"/>
              </a:rPr>
              <a:t>data </a:t>
            </a:r>
            <a:r>
              <a:rPr sz="2400" spc="-45" dirty="0">
                <a:latin typeface="Georgia"/>
                <a:cs typeface="Georgia"/>
              </a:rPr>
              <a:t>and </a:t>
            </a:r>
            <a:r>
              <a:rPr sz="2400" spc="-85" dirty="0">
                <a:latin typeface="Georgia"/>
                <a:cs typeface="Georgia"/>
              </a:rPr>
              <a:t>their </a:t>
            </a:r>
            <a:r>
              <a:rPr sz="2400" spc="-50" dirty="0">
                <a:latin typeface="Georgia"/>
                <a:cs typeface="Georgia"/>
              </a:rPr>
              <a:t>constraints </a:t>
            </a:r>
            <a:r>
              <a:rPr sz="2400" spc="-10" dirty="0">
                <a:latin typeface="Georgia"/>
                <a:cs typeface="Georgia"/>
              </a:rPr>
              <a:t>at </a:t>
            </a:r>
            <a:r>
              <a:rPr sz="2400" spc="-65" dirty="0">
                <a:latin typeface="Georgia"/>
                <a:cs typeface="Georgia"/>
              </a:rPr>
              <a:t>this</a:t>
            </a:r>
            <a:r>
              <a:rPr sz="2400" spc="160" dirty="0">
                <a:latin typeface="Georgia"/>
                <a:cs typeface="Georgia"/>
              </a:rPr>
              <a:t> </a:t>
            </a:r>
            <a:r>
              <a:rPr sz="2400" spc="-50" dirty="0">
                <a:latin typeface="Georgia"/>
                <a:cs typeface="Georgia"/>
              </a:rPr>
              <a:t>level.</a:t>
            </a:r>
            <a:endParaRPr sz="2400">
              <a:latin typeface="Georgia"/>
              <a:cs typeface="Georgia"/>
            </a:endParaRPr>
          </a:p>
          <a:p>
            <a:pPr marL="12700" marR="440055">
              <a:lnSpc>
                <a:spcPct val="100000"/>
              </a:lnSpc>
              <a:spcBef>
                <a:spcPts val="5"/>
              </a:spcBef>
            </a:pPr>
            <a:r>
              <a:rPr sz="2400" spc="-100" dirty="0">
                <a:solidFill>
                  <a:srgbClr val="00AFF0"/>
                </a:solidFill>
                <a:latin typeface="Georgia"/>
                <a:cs typeface="Georgia"/>
              </a:rPr>
              <a:t>Application </a:t>
            </a:r>
            <a:r>
              <a:rPr sz="2400" spc="-130" dirty="0">
                <a:solidFill>
                  <a:srgbClr val="00AFF0"/>
                </a:solidFill>
                <a:latin typeface="Georgia"/>
                <a:cs typeface="Georgia"/>
              </a:rPr>
              <a:t>(Middle) </a:t>
            </a:r>
            <a:r>
              <a:rPr sz="2400" spc="-140" dirty="0">
                <a:solidFill>
                  <a:srgbClr val="00AFF0"/>
                </a:solidFill>
                <a:latin typeface="Georgia"/>
                <a:cs typeface="Georgia"/>
              </a:rPr>
              <a:t>Tier </a:t>
            </a:r>
            <a:r>
              <a:rPr sz="2400" b="1" spc="5" dirty="0">
                <a:latin typeface="Arial"/>
                <a:cs typeface="Arial"/>
              </a:rPr>
              <a:t>− </a:t>
            </a:r>
            <a:r>
              <a:rPr sz="2400" b="1" spc="-270" dirty="0">
                <a:latin typeface="Arial"/>
                <a:cs typeface="Arial"/>
              </a:rPr>
              <a:t>At </a:t>
            </a:r>
            <a:r>
              <a:rPr sz="2400" b="1" spc="-140" dirty="0">
                <a:latin typeface="Arial"/>
                <a:cs typeface="Arial"/>
              </a:rPr>
              <a:t>this </a:t>
            </a:r>
            <a:r>
              <a:rPr sz="2400" b="1" spc="-100" dirty="0">
                <a:latin typeface="Arial"/>
                <a:cs typeface="Arial"/>
              </a:rPr>
              <a:t>tier </a:t>
            </a:r>
            <a:r>
              <a:rPr sz="2400" b="1" spc="-135" dirty="0">
                <a:latin typeface="Arial"/>
                <a:cs typeface="Arial"/>
              </a:rPr>
              <a:t>reside </a:t>
            </a:r>
            <a:r>
              <a:rPr sz="2400" b="1" spc="-100" dirty="0">
                <a:latin typeface="Arial"/>
                <a:cs typeface="Arial"/>
              </a:rPr>
              <a:t>the </a:t>
            </a:r>
            <a:r>
              <a:rPr sz="2400" b="1" spc="-135" dirty="0">
                <a:latin typeface="Arial"/>
                <a:cs typeface="Arial"/>
              </a:rPr>
              <a:t>application </a:t>
            </a:r>
            <a:r>
              <a:rPr sz="2400" b="1" spc="-150" dirty="0">
                <a:latin typeface="Arial"/>
                <a:cs typeface="Arial"/>
              </a:rPr>
              <a:t>server  </a:t>
            </a:r>
            <a:r>
              <a:rPr sz="2400" spc="-45" dirty="0">
                <a:latin typeface="Georgia"/>
                <a:cs typeface="Georgia"/>
              </a:rPr>
              <a:t>and </a:t>
            </a:r>
            <a:r>
              <a:rPr sz="2400" spc="-30" dirty="0">
                <a:latin typeface="Georgia"/>
                <a:cs typeface="Georgia"/>
              </a:rPr>
              <a:t>the </a:t>
            </a:r>
            <a:r>
              <a:rPr sz="2400" spc="-80" dirty="0">
                <a:latin typeface="Georgia"/>
                <a:cs typeface="Georgia"/>
              </a:rPr>
              <a:t>programs </a:t>
            </a:r>
            <a:r>
              <a:rPr sz="2400" spc="-50" dirty="0">
                <a:latin typeface="Georgia"/>
                <a:cs typeface="Georgia"/>
              </a:rPr>
              <a:t>that </a:t>
            </a:r>
            <a:r>
              <a:rPr sz="2400" spc="60" dirty="0">
                <a:latin typeface="Georgia"/>
                <a:cs typeface="Georgia"/>
              </a:rPr>
              <a:t>access </a:t>
            </a:r>
            <a:r>
              <a:rPr sz="2400" spc="-30" dirty="0">
                <a:latin typeface="Georgia"/>
                <a:cs typeface="Georgia"/>
              </a:rPr>
              <a:t>the </a:t>
            </a:r>
            <a:r>
              <a:rPr sz="2400" spc="10" dirty="0">
                <a:latin typeface="Georgia"/>
                <a:cs typeface="Georgia"/>
              </a:rPr>
              <a:t>database. </a:t>
            </a:r>
            <a:r>
              <a:rPr sz="2400" spc="-165" dirty="0">
                <a:latin typeface="Georgia"/>
                <a:cs typeface="Georgia"/>
              </a:rPr>
              <a:t>For </a:t>
            </a:r>
            <a:r>
              <a:rPr sz="2400" spc="55" dirty="0">
                <a:latin typeface="Georgia"/>
                <a:cs typeface="Georgia"/>
              </a:rPr>
              <a:t>a </a:t>
            </a:r>
            <a:r>
              <a:rPr sz="2400" spc="-55" dirty="0">
                <a:latin typeface="Georgia"/>
                <a:cs typeface="Georgia"/>
              </a:rPr>
              <a:t>user, </a:t>
            </a:r>
            <a:r>
              <a:rPr sz="2400" spc="-60" dirty="0">
                <a:latin typeface="Georgia"/>
                <a:cs typeface="Georgia"/>
              </a:rPr>
              <a:t>this  </a:t>
            </a:r>
            <a:r>
              <a:rPr sz="2400" spc="-65" dirty="0">
                <a:latin typeface="Georgia"/>
                <a:cs typeface="Georgia"/>
              </a:rPr>
              <a:t>application </a:t>
            </a:r>
            <a:r>
              <a:rPr sz="2400" spc="-85" dirty="0">
                <a:latin typeface="Georgia"/>
                <a:cs typeface="Georgia"/>
              </a:rPr>
              <a:t>tier </a:t>
            </a:r>
            <a:r>
              <a:rPr sz="2400" spc="-20" dirty="0">
                <a:latin typeface="Georgia"/>
                <a:cs typeface="Georgia"/>
              </a:rPr>
              <a:t>presents </a:t>
            </a:r>
            <a:r>
              <a:rPr sz="2400" spc="-25" dirty="0">
                <a:latin typeface="Georgia"/>
                <a:cs typeface="Georgia"/>
              </a:rPr>
              <a:t>an abstracted </a:t>
            </a:r>
            <a:r>
              <a:rPr sz="2400" spc="-95" dirty="0">
                <a:latin typeface="Georgia"/>
                <a:cs typeface="Georgia"/>
              </a:rPr>
              <a:t>view </a:t>
            </a:r>
            <a:r>
              <a:rPr sz="2400" spc="-50" dirty="0">
                <a:latin typeface="Georgia"/>
                <a:cs typeface="Georgia"/>
              </a:rPr>
              <a:t>of </a:t>
            </a:r>
            <a:r>
              <a:rPr sz="2400" spc="-30" dirty="0">
                <a:latin typeface="Georgia"/>
                <a:cs typeface="Georgia"/>
              </a:rPr>
              <a:t>the </a:t>
            </a:r>
            <a:r>
              <a:rPr sz="2400" spc="10" dirty="0">
                <a:latin typeface="Georgia"/>
                <a:cs typeface="Georgia"/>
              </a:rPr>
              <a:t>database. </a:t>
            </a:r>
            <a:r>
              <a:rPr sz="2400" spc="-165" dirty="0">
                <a:latin typeface="Georgia"/>
                <a:cs typeface="Georgia"/>
              </a:rPr>
              <a:t>End-  </a:t>
            </a:r>
            <a:r>
              <a:rPr sz="2400" dirty="0">
                <a:latin typeface="Georgia"/>
                <a:cs typeface="Georgia"/>
              </a:rPr>
              <a:t>users </a:t>
            </a:r>
            <a:r>
              <a:rPr sz="2400" spc="-10" dirty="0">
                <a:latin typeface="Georgia"/>
                <a:cs typeface="Georgia"/>
              </a:rPr>
              <a:t>are </a:t>
            </a:r>
            <a:r>
              <a:rPr sz="2400" spc="-60" dirty="0">
                <a:latin typeface="Georgia"/>
                <a:cs typeface="Georgia"/>
              </a:rPr>
              <a:t>unaware </a:t>
            </a:r>
            <a:r>
              <a:rPr sz="2400" spc="-55" dirty="0">
                <a:latin typeface="Georgia"/>
                <a:cs typeface="Georgia"/>
              </a:rPr>
              <a:t>of </a:t>
            </a:r>
            <a:r>
              <a:rPr sz="2400" spc="-95" dirty="0">
                <a:latin typeface="Georgia"/>
                <a:cs typeface="Georgia"/>
              </a:rPr>
              <a:t>any </a:t>
            </a:r>
            <a:r>
              <a:rPr sz="2400" spc="-30" dirty="0">
                <a:latin typeface="Georgia"/>
                <a:cs typeface="Georgia"/>
              </a:rPr>
              <a:t>existence </a:t>
            </a:r>
            <a:r>
              <a:rPr sz="2400" spc="-55" dirty="0">
                <a:latin typeface="Georgia"/>
                <a:cs typeface="Georgia"/>
              </a:rPr>
              <a:t>of </a:t>
            </a:r>
            <a:r>
              <a:rPr sz="2400" spc="-30" dirty="0">
                <a:latin typeface="Georgia"/>
                <a:cs typeface="Georgia"/>
              </a:rPr>
              <a:t>the </a:t>
            </a:r>
            <a:r>
              <a:rPr sz="2400" spc="15" dirty="0">
                <a:latin typeface="Georgia"/>
                <a:cs typeface="Georgia"/>
              </a:rPr>
              <a:t>database </a:t>
            </a:r>
            <a:r>
              <a:rPr sz="2400" spc="-75" dirty="0">
                <a:latin typeface="Georgia"/>
                <a:cs typeface="Georgia"/>
              </a:rPr>
              <a:t>beyond </a:t>
            </a:r>
            <a:r>
              <a:rPr sz="2400" spc="-30" dirty="0">
                <a:latin typeface="Georgia"/>
                <a:cs typeface="Georgia"/>
              </a:rPr>
              <a:t>the  </a:t>
            </a:r>
            <a:r>
              <a:rPr sz="2400" spc="-65" dirty="0">
                <a:latin typeface="Georgia"/>
                <a:cs typeface="Georgia"/>
              </a:rPr>
              <a:t>application.</a:t>
            </a:r>
            <a:endParaRPr sz="2400">
              <a:latin typeface="Georgia"/>
              <a:cs typeface="Georgi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4350" y="1046103"/>
            <a:ext cx="8629650" cy="1905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383540" y="313430"/>
            <a:ext cx="8477885" cy="5220970"/>
          </a:xfrm>
          <a:prstGeom prst="rect">
            <a:avLst/>
          </a:prstGeom>
        </p:spPr>
        <p:txBody>
          <a:bodyPr vert="horz" wrap="square" lIns="0" tIns="12700" rIns="0" bIns="0" rtlCol="0">
            <a:spAutoFit/>
          </a:bodyPr>
          <a:lstStyle/>
          <a:p>
            <a:pPr marR="1581150" algn="ctr">
              <a:lnSpc>
                <a:spcPct val="100000"/>
              </a:lnSpc>
              <a:spcBef>
                <a:spcPts val="100"/>
              </a:spcBef>
            </a:pPr>
            <a:r>
              <a:rPr sz="2400" spc="70" dirty="0">
                <a:solidFill>
                  <a:srgbClr val="FF0000"/>
                </a:solidFill>
                <a:latin typeface="Times New Roman"/>
                <a:cs typeface="Times New Roman"/>
              </a:rPr>
              <a:t>Data</a:t>
            </a:r>
            <a:endParaRPr sz="2400">
              <a:latin typeface="Times New Roman"/>
              <a:cs typeface="Times New Roman"/>
            </a:endParaRPr>
          </a:p>
          <a:p>
            <a:pPr marL="50800" marR="657860" indent="114300">
              <a:lnSpc>
                <a:spcPts val="2300"/>
              </a:lnSpc>
              <a:spcBef>
                <a:spcPts val="560"/>
              </a:spcBef>
              <a:tabLst>
                <a:tab pos="2270125" algn="l"/>
              </a:tabLst>
            </a:pPr>
            <a:r>
              <a:rPr sz="2400" spc="70" dirty="0">
                <a:solidFill>
                  <a:srgbClr val="4E3A2F"/>
                </a:solidFill>
                <a:latin typeface="Times New Roman"/>
                <a:cs typeface="Times New Roman"/>
              </a:rPr>
              <a:t>Data </a:t>
            </a:r>
            <a:r>
              <a:rPr sz="2400" spc="55" dirty="0">
                <a:solidFill>
                  <a:srgbClr val="4E3A2F"/>
                </a:solidFill>
                <a:latin typeface="Times New Roman"/>
                <a:cs typeface="Times New Roman"/>
              </a:rPr>
              <a:t>means </a:t>
            </a:r>
            <a:r>
              <a:rPr sz="2400" spc="35" dirty="0">
                <a:solidFill>
                  <a:srgbClr val="4E3A2F"/>
                </a:solidFill>
                <a:latin typeface="Times New Roman"/>
                <a:cs typeface="Times New Roman"/>
              </a:rPr>
              <a:t>known </a:t>
            </a:r>
            <a:r>
              <a:rPr sz="2400" spc="15" dirty="0">
                <a:solidFill>
                  <a:srgbClr val="4E3A2F"/>
                </a:solidFill>
                <a:latin typeface="Times New Roman"/>
                <a:cs typeface="Times New Roman"/>
              </a:rPr>
              <a:t>facts, </a:t>
            </a:r>
            <a:r>
              <a:rPr sz="2400" spc="25" dirty="0">
                <a:solidFill>
                  <a:srgbClr val="4E3A2F"/>
                </a:solidFill>
                <a:latin typeface="Times New Roman"/>
                <a:cs typeface="Times New Roman"/>
              </a:rPr>
              <a:t>which </a:t>
            </a:r>
            <a:r>
              <a:rPr sz="2400" spc="45" dirty="0">
                <a:solidFill>
                  <a:srgbClr val="4E3A2F"/>
                </a:solidFill>
                <a:latin typeface="Times New Roman"/>
                <a:cs typeface="Times New Roman"/>
              </a:rPr>
              <a:t>can </a:t>
            </a:r>
            <a:r>
              <a:rPr sz="2400" spc="15" dirty="0">
                <a:solidFill>
                  <a:srgbClr val="4E3A2F"/>
                </a:solidFill>
                <a:latin typeface="Times New Roman"/>
                <a:cs typeface="Times New Roman"/>
              </a:rPr>
              <a:t>be </a:t>
            </a:r>
            <a:r>
              <a:rPr sz="2400" spc="30" dirty="0">
                <a:solidFill>
                  <a:srgbClr val="4E3A2F"/>
                </a:solidFill>
                <a:latin typeface="Times New Roman"/>
                <a:cs typeface="Times New Roman"/>
              </a:rPr>
              <a:t>recorded </a:t>
            </a:r>
            <a:r>
              <a:rPr sz="2400" spc="80" dirty="0">
                <a:solidFill>
                  <a:srgbClr val="4E3A2F"/>
                </a:solidFill>
                <a:latin typeface="Times New Roman"/>
                <a:cs typeface="Times New Roman"/>
              </a:rPr>
              <a:t>and</a:t>
            </a:r>
            <a:r>
              <a:rPr sz="2400" spc="-380" dirty="0">
                <a:solidFill>
                  <a:srgbClr val="4E3A2F"/>
                </a:solidFill>
                <a:latin typeface="Times New Roman"/>
                <a:cs typeface="Times New Roman"/>
              </a:rPr>
              <a:t> </a:t>
            </a:r>
            <a:r>
              <a:rPr sz="2400" spc="5" dirty="0">
                <a:solidFill>
                  <a:srgbClr val="4E3A2F"/>
                </a:solidFill>
                <a:latin typeface="Times New Roman"/>
                <a:cs typeface="Times New Roman"/>
              </a:rPr>
              <a:t>implicit  </a:t>
            </a:r>
            <a:r>
              <a:rPr sz="2400" spc="30" dirty="0">
                <a:solidFill>
                  <a:srgbClr val="4E3A2F"/>
                </a:solidFill>
                <a:latin typeface="Times New Roman"/>
                <a:cs typeface="Times New Roman"/>
              </a:rPr>
              <a:t>meaning.</a:t>
            </a:r>
            <a:r>
              <a:rPr sz="2400" spc="-15" dirty="0">
                <a:solidFill>
                  <a:srgbClr val="4E3A2F"/>
                </a:solidFill>
                <a:latin typeface="Times New Roman"/>
                <a:cs typeface="Times New Roman"/>
              </a:rPr>
              <a:t> </a:t>
            </a:r>
            <a:r>
              <a:rPr sz="2400" spc="95" dirty="0">
                <a:solidFill>
                  <a:srgbClr val="4E3A2F"/>
                </a:solidFill>
                <a:latin typeface="Times New Roman"/>
                <a:cs typeface="Times New Roman"/>
              </a:rPr>
              <a:t>data</a:t>
            </a:r>
            <a:r>
              <a:rPr sz="2400" spc="5" dirty="0">
                <a:solidFill>
                  <a:srgbClr val="4E3A2F"/>
                </a:solidFill>
                <a:latin typeface="Times New Roman"/>
                <a:cs typeface="Times New Roman"/>
              </a:rPr>
              <a:t> </a:t>
            </a:r>
            <a:r>
              <a:rPr sz="2400" spc="-15" dirty="0">
                <a:solidFill>
                  <a:srgbClr val="4E3A2F"/>
                </a:solidFill>
                <a:latin typeface="Times New Roman"/>
                <a:cs typeface="Times New Roman"/>
              </a:rPr>
              <a:t>is	</a:t>
            </a:r>
            <a:r>
              <a:rPr sz="2400" spc="5" dirty="0">
                <a:solidFill>
                  <a:srgbClr val="4E3A2F"/>
                </a:solidFill>
                <a:latin typeface="Times New Roman"/>
                <a:cs typeface="Times New Roman"/>
              </a:rPr>
              <a:t>also </a:t>
            </a:r>
            <a:r>
              <a:rPr sz="2400" spc="85" dirty="0">
                <a:solidFill>
                  <a:srgbClr val="4E3A2F"/>
                </a:solidFill>
                <a:latin typeface="Times New Roman"/>
                <a:cs typeface="Times New Roman"/>
              </a:rPr>
              <a:t>a </a:t>
            </a:r>
            <a:r>
              <a:rPr sz="2400" dirty="0">
                <a:solidFill>
                  <a:srgbClr val="4E3A2F"/>
                </a:solidFill>
                <a:latin typeface="Times New Roman"/>
                <a:cs typeface="Times New Roman"/>
              </a:rPr>
              <a:t>collection </a:t>
            </a:r>
            <a:r>
              <a:rPr sz="2400" spc="-25" dirty="0">
                <a:solidFill>
                  <a:srgbClr val="4E3A2F"/>
                </a:solidFill>
                <a:latin typeface="Times New Roman"/>
                <a:cs typeface="Times New Roman"/>
              </a:rPr>
              <a:t>of </a:t>
            </a:r>
            <a:r>
              <a:rPr sz="2400" spc="30" dirty="0">
                <a:solidFill>
                  <a:srgbClr val="4E3A2F"/>
                </a:solidFill>
                <a:latin typeface="Times New Roman"/>
                <a:cs typeface="Times New Roman"/>
              </a:rPr>
              <a:t>facts </a:t>
            </a:r>
            <a:r>
              <a:rPr sz="2400" spc="80" dirty="0">
                <a:solidFill>
                  <a:srgbClr val="4E3A2F"/>
                </a:solidFill>
                <a:latin typeface="Times New Roman"/>
                <a:cs typeface="Times New Roman"/>
              </a:rPr>
              <a:t>and</a:t>
            </a:r>
            <a:r>
              <a:rPr sz="2400" spc="-160" dirty="0">
                <a:solidFill>
                  <a:srgbClr val="4E3A2F"/>
                </a:solidFill>
                <a:latin typeface="Times New Roman"/>
                <a:cs typeface="Times New Roman"/>
              </a:rPr>
              <a:t> </a:t>
            </a:r>
            <a:r>
              <a:rPr sz="2400" dirty="0">
                <a:solidFill>
                  <a:srgbClr val="4E3A2F"/>
                </a:solidFill>
                <a:latin typeface="Times New Roman"/>
                <a:cs typeface="Times New Roman"/>
              </a:rPr>
              <a:t>figures.</a:t>
            </a:r>
            <a:endParaRPr sz="2400">
              <a:latin typeface="Times New Roman"/>
              <a:cs typeface="Times New Roman"/>
            </a:endParaRPr>
          </a:p>
          <a:p>
            <a:pPr marR="845185" algn="ctr">
              <a:lnSpc>
                <a:spcPct val="100000"/>
              </a:lnSpc>
              <a:spcBef>
                <a:spcPts val="25"/>
              </a:spcBef>
            </a:pPr>
            <a:r>
              <a:rPr sz="2400" spc="30" dirty="0">
                <a:solidFill>
                  <a:srgbClr val="FF0000"/>
                </a:solidFill>
                <a:latin typeface="Times New Roman"/>
                <a:cs typeface="Times New Roman"/>
              </a:rPr>
              <a:t>Information</a:t>
            </a:r>
            <a:endParaRPr sz="2400">
              <a:latin typeface="Times New Roman"/>
              <a:cs typeface="Times New Roman"/>
            </a:endParaRPr>
          </a:p>
          <a:p>
            <a:pPr marL="241300">
              <a:lnSpc>
                <a:spcPts val="2590"/>
              </a:lnSpc>
              <a:spcBef>
                <a:spcPts val="5"/>
              </a:spcBef>
            </a:pPr>
            <a:r>
              <a:rPr sz="2400" spc="30" dirty="0">
                <a:solidFill>
                  <a:srgbClr val="4E3A2F"/>
                </a:solidFill>
                <a:latin typeface="Times New Roman"/>
                <a:cs typeface="Times New Roman"/>
              </a:rPr>
              <a:t>Information </a:t>
            </a:r>
            <a:r>
              <a:rPr sz="2400" spc="55" dirty="0">
                <a:solidFill>
                  <a:srgbClr val="4E3A2F"/>
                </a:solidFill>
                <a:latin typeface="Times New Roman"/>
                <a:cs typeface="Times New Roman"/>
              </a:rPr>
              <a:t>means </a:t>
            </a:r>
            <a:r>
              <a:rPr sz="2400" spc="25" dirty="0">
                <a:solidFill>
                  <a:srgbClr val="4E3A2F"/>
                </a:solidFill>
                <a:latin typeface="Times New Roman"/>
                <a:cs typeface="Times New Roman"/>
              </a:rPr>
              <a:t>processed or </a:t>
            </a:r>
            <a:r>
              <a:rPr sz="2400" spc="20" dirty="0">
                <a:solidFill>
                  <a:srgbClr val="4E3A2F"/>
                </a:solidFill>
                <a:latin typeface="Times New Roman"/>
                <a:cs typeface="Times New Roman"/>
              </a:rPr>
              <a:t>organized </a:t>
            </a:r>
            <a:r>
              <a:rPr sz="2400" spc="45" dirty="0">
                <a:solidFill>
                  <a:srgbClr val="4E3A2F"/>
                </a:solidFill>
                <a:latin typeface="Times New Roman"/>
                <a:cs typeface="Times New Roman"/>
              </a:rPr>
              <a:t>data.which can</a:t>
            </a:r>
            <a:r>
              <a:rPr sz="2400" spc="-310" dirty="0">
                <a:solidFill>
                  <a:srgbClr val="4E3A2F"/>
                </a:solidFill>
                <a:latin typeface="Times New Roman"/>
                <a:cs typeface="Times New Roman"/>
              </a:rPr>
              <a:t> </a:t>
            </a:r>
            <a:r>
              <a:rPr sz="2400" spc="15" dirty="0">
                <a:solidFill>
                  <a:srgbClr val="4E3A2F"/>
                </a:solidFill>
                <a:latin typeface="Times New Roman"/>
                <a:cs typeface="Times New Roman"/>
              </a:rPr>
              <a:t>be</a:t>
            </a:r>
            <a:endParaRPr sz="2400">
              <a:latin typeface="Times New Roman"/>
              <a:cs typeface="Times New Roman"/>
            </a:endParaRPr>
          </a:p>
          <a:p>
            <a:pPr marL="50800">
              <a:lnSpc>
                <a:spcPts val="2590"/>
              </a:lnSpc>
            </a:pPr>
            <a:r>
              <a:rPr sz="2400" spc="10" dirty="0">
                <a:solidFill>
                  <a:srgbClr val="4E3A2F"/>
                </a:solidFill>
                <a:latin typeface="Times New Roman"/>
                <a:cs typeface="Times New Roman"/>
              </a:rPr>
              <a:t>drived </a:t>
            </a:r>
            <a:r>
              <a:rPr sz="2400" spc="15" dirty="0">
                <a:solidFill>
                  <a:srgbClr val="4E3A2F"/>
                </a:solidFill>
                <a:latin typeface="Times New Roman"/>
                <a:cs typeface="Times New Roman"/>
              </a:rPr>
              <a:t>from </a:t>
            </a:r>
            <a:r>
              <a:rPr sz="2400" spc="95" dirty="0">
                <a:solidFill>
                  <a:srgbClr val="4E3A2F"/>
                </a:solidFill>
                <a:latin typeface="Times New Roman"/>
                <a:cs typeface="Times New Roman"/>
              </a:rPr>
              <a:t>data </a:t>
            </a:r>
            <a:r>
              <a:rPr sz="2400" spc="80" dirty="0">
                <a:solidFill>
                  <a:srgbClr val="4E3A2F"/>
                </a:solidFill>
                <a:latin typeface="Times New Roman"/>
                <a:cs typeface="Times New Roman"/>
              </a:rPr>
              <a:t>and</a:t>
            </a:r>
            <a:r>
              <a:rPr sz="2400" spc="-130" dirty="0">
                <a:solidFill>
                  <a:srgbClr val="4E3A2F"/>
                </a:solidFill>
                <a:latin typeface="Times New Roman"/>
                <a:cs typeface="Times New Roman"/>
              </a:rPr>
              <a:t> </a:t>
            </a:r>
            <a:r>
              <a:rPr sz="2400" spc="15" dirty="0">
                <a:solidFill>
                  <a:srgbClr val="4E3A2F"/>
                </a:solidFill>
                <a:latin typeface="Times New Roman"/>
                <a:cs typeface="Times New Roman"/>
              </a:rPr>
              <a:t>facts.</a:t>
            </a:r>
            <a:endParaRPr sz="2400">
              <a:latin typeface="Times New Roman"/>
              <a:cs typeface="Times New Roman"/>
            </a:endParaRPr>
          </a:p>
          <a:p>
            <a:pPr marR="1160780" algn="ctr">
              <a:lnSpc>
                <a:spcPct val="100000"/>
              </a:lnSpc>
            </a:pPr>
            <a:r>
              <a:rPr sz="2400" spc="45" dirty="0">
                <a:solidFill>
                  <a:srgbClr val="FF0000"/>
                </a:solidFill>
                <a:latin typeface="Times New Roman"/>
                <a:cs typeface="Times New Roman"/>
              </a:rPr>
              <a:t>Data-Item</a:t>
            </a:r>
            <a:r>
              <a:rPr sz="2400" spc="-30" dirty="0">
                <a:solidFill>
                  <a:srgbClr val="FF0000"/>
                </a:solidFill>
                <a:latin typeface="Times New Roman"/>
                <a:cs typeface="Times New Roman"/>
              </a:rPr>
              <a:t> </a:t>
            </a:r>
            <a:r>
              <a:rPr sz="2400" spc="-35" dirty="0">
                <a:solidFill>
                  <a:srgbClr val="FF0000"/>
                </a:solidFill>
                <a:latin typeface="Times New Roman"/>
                <a:cs typeface="Times New Roman"/>
              </a:rPr>
              <a:t>(field)</a:t>
            </a:r>
            <a:endParaRPr sz="2400">
              <a:latin typeface="Times New Roman"/>
              <a:cs typeface="Times New Roman"/>
            </a:endParaRPr>
          </a:p>
          <a:p>
            <a:pPr marL="88900">
              <a:lnSpc>
                <a:spcPct val="100000"/>
              </a:lnSpc>
            </a:pPr>
            <a:r>
              <a:rPr sz="2400" spc="25" dirty="0">
                <a:solidFill>
                  <a:srgbClr val="4E3A2F"/>
                </a:solidFill>
                <a:latin typeface="Times New Roman"/>
                <a:cs typeface="Times New Roman"/>
              </a:rPr>
              <a:t>It</a:t>
            </a:r>
            <a:r>
              <a:rPr sz="2400" spc="-15" dirty="0">
                <a:solidFill>
                  <a:srgbClr val="4E3A2F"/>
                </a:solidFill>
                <a:latin typeface="Times New Roman"/>
                <a:cs typeface="Times New Roman"/>
              </a:rPr>
              <a:t> is</a:t>
            </a:r>
            <a:r>
              <a:rPr sz="2400" dirty="0">
                <a:solidFill>
                  <a:srgbClr val="4E3A2F"/>
                </a:solidFill>
                <a:latin typeface="Times New Roman"/>
                <a:cs typeface="Times New Roman"/>
              </a:rPr>
              <a:t> </a:t>
            </a:r>
            <a:r>
              <a:rPr sz="2400" spc="85" dirty="0">
                <a:solidFill>
                  <a:srgbClr val="4E3A2F"/>
                </a:solidFill>
                <a:latin typeface="Times New Roman"/>
                <a:cs typeface="Times New Roman"/>
              </a:rPr>
              <a:t>a</a:t>
            </a:r>
            <a:r>
              <a:rPr sz="2400" dirty="0">
                <a:solidFill>
                  <a:srgbClr val="4E3A2F"/>
                </a:solidFill>
                <a:latin typeface="Times New Roman"/>
                <a:cs typeface="Times New Roman"/>
              </a:rPr>
              <a:t> </a:t>
            </a:r>
            <a:r>
              <a:rPr sz="2400" spc="55" dirty="0">
                <a:solidFill>
                  <a:srgbClr val="4E3A2F"/>
                </a:solidFill>
                <a:latin typeface="Times New Roman"/>
                <a:cs typeface="Times New Roman"/>
              </a:rPr>
              <a:t>character</a:t>
            </a:r>
            <a:r>
              <a:rPr sz="2400" spc="-35" dirty="0">
                <a:solidFill>
                  <a:srgbClr val="4E3A2F"/>
                </a:solidFill>
                <a:latin typeface="Times New Roman"/>
                <a:cs typeface="Times New Roman"/>
              </a:rPr>
              <a:t> </a:t>
            </a:r>
            <a:r>
              <a:rPr sz="2400" spc="25" dirty="0">
                <a:solidFill>
                  <a:srgbClr val="4E3A2F"/>
                </a:solidFill>
                <a:latin typeface="Times New Roman"/>
                <a:cs typeface="Times New Roman"/>
              </a:rPr>
              <a:t>or</a:t>
            </a:r>
            <a:r>
              <a:rPr sz="2400" spc="-5" dirty="0">
                <a:solidFill>
                  <a:srgbClr val="4E3A2F"/>
                </a:solidFill>
                <a:latin typeface="Times New Roman"/>
                <a:cs typeface="Times New Roman"/>
              </a:rPr>
              <a:t> </a:t>
            </a:r>
            <a:r>
              <a:rPr sz="2400" spc="35" dirty="0">
                <a:solidFill>
                  <a:srgbClr val="4E3A2F"/>
                </a:solidFill>
                <a:latin typeface="Times New Roman"/>
                <a:cs typeface="Times New Roman"/>
              </a:rPr>
              <a:t>group</a:t>
            </a:r>
            <a:r>
              <a:rPr sz="2400" spc="-10" dirty="0">
                <a:solidFill>
                  <a:srgbClr val="4E3A2F"/>
                </a:solidFill>
                <a:latin typeface="Times New Roman"/>
                <a:cs typeface="Times New Roman"/>
              </a:rPr>
              <a:t> </a:t>
            </a:r>
            <a:r>
              <a:rPr sz="2400" spc="-25" dirty="0">
                <a:solidFill>
                  <a:srgbClr val="4E3A2F"/>
                </a:solidFill>
                <a:latin typeface="Times New Roman"/>
                <a:cs typeface="Times New Roman"/>
              </a:rPr>
              <a:t>of</a:t>
            </a:r>
            <a:r>
              <a:rPr sz="2400" dirty="0">
                <a:solidFill>
                  <a:srgbClr val="4E3A2F"/>
                </a:solidFill>
                <a:latin typeface="Times New Roman"/>
                <a:cs typeface="Times New Roman"/>
              </a:rPr>
              <a:t> </a:t>
            </a:r>
            <a:r>
              <a:rPr sz="2400" spc="50" dirty="0">
                <a:solidFill>
                  <a:srgbClr val="4E3A2F"/>
                </a:solidFill>
                <a:latin typeface="Times New Roman"/>
                <a:cs typeface="Times New Roman"/>
              </a:rPr>
              <a:t>characters</a:t>
            </a:r>
            <a:r>
              <a:rPr sz="2400" spc="-40" dirty="0">
                <a:solidFill>
                  <a:srgbClr val="4E3A2F"/>
                </a:solidFill>
                <a:latin typeface="Times New Roman"/>
                <a:cs typeface="Times New Roman"/>
              </a:rPr>
              <a:t> </a:t>
            </a:r>
            <a:r>
              <a:rPr sz="2400" spc="125" dirty="0">
                <a:solidFill>
                  <a:srgbClr val="4E3A2F"/>
                </a:solidFill>
                <a:latin typeface="Times New Roman"/>
                <a:cs typeface="Times New Roman"/>
              </a:rPr>
              <a:t>that</a:t>
            </a:r>
            <a:r>
              <a:rPr sz="2400" spc="-25" dirty="0">
                <a:solidFill>
                  <a:srgbClr val="4E3A2F"/>
                </a:solidFill>
                <a:latin typeface="Times New Roman"/>
                <a:cs typeface="Times New Roman"/>
              </a:rPr>
              <a:t> </a:t>
            </a:r>
            <a:r>
              <a:rPr sz="2400" spc="70" dirty="0">
                <a:solidFill>
                  <a:srgbClr val="4E3A2F"/>
                </a:solidFill>
                <a:latin typeface="Times New Roman"/>
                <a:cs typeface="Times New Roman"/>
              </a:rPr>
              <a:t>has</a:t>
            </a:r>
            <a:r>
              <a:rPr sz="2400" spc="-5" dirty="0">
                <a:solidFill>
                  <a:srgbClr val="4E3A2F"/>
                </a:solidFill>
                <a:latin typeface="Times New Roman"/>
                <a:cs typeface="Times New Roman"/>
              </a:rPr>
              <a:t> </a:t>
            </a:r>
            <a:r>
              <a:rPr sz="2400" spc="85" dirty="0">
                <a:solidFill>
                  <a:srgbClr val="4E3A2F"/>
                </a:solidFill>
                <a:latin typeface="Times New Roman"/>
                <a:cs typeface="Times New Roman"/>
              </a:rPr>
              <a:t>a</a:t>
            </a:r>
            <a:r>
              <a:rPr sz="2400" dirty="0">
                <a:solidFill>
                  <a:srgbClr val="4E3A2F"/>
                </a:solidFill>
                <a:latin typeface="Times New Roman"/>
                <a:cs typeface="Times New Roman"/>
              </a:rPr>
              <a:t> </a:t>
            </a:r>
            <a:r>
              <a:rPr sz="2400" spc="-15" dirty="0">
                <a:solidFill>
                  <a:srgbClr val="4E3A2F"/>
                </a:solidFill>
                <a:latin typeface="Times New Roman"/>
                <a:cs typeface="Times New Roman"/>
              </a:rPr>
              <a:t>specific</a:t>
            </a:r>
            <a:r>
              <a:rPr sz="2400" spc="-30" dirty="0">
                <a:solidFill>
                  <a:srgbClr val="4E3A2F"/>
                </a:solidFill>
                <a:latin typeface="Times New Roman"/>
                <a:cs typeface="Times New Roman"/>
              </a:rPr>
              <a:t> </a:t>
            </a:r>
            <a:r>
              <a:rPr sz="2400" spc="30" dirty="0">
                <a:solidFill>
                  <a:srgbClr val="4E3A2F"/>
                </a:solidFill>
                <a:latin typeface="Times New Roman"/>
                <a:cs typeface="Times New Roman"/>
              </a:rPr>
              <a:t>meaning.</a:t>
            </a:r>
            <a:endParaRPr sz="2400">
              <a:latin typeface="Times New Roman"/>
              <a:cs typeface="Times New Roman"/>
            </a:endParaRPr>
          </a:p>
          <a:p>
            <a:pPr marL="12700">
              <a:lnSpc>
                <a:spcPct val="100000"/>
              </a:lnSpc>
              <a:tabLst>
                <a:tab pos="521334" algn="l"/>
              </a:tabLst>
            </a:pPr>
            <a:r>
              <a:rPr sz="2400" spc="-20" dirty="0">
                <a:solidFill>
                  <a:srgbClr val="4E3A2F"/>
                </a:solidFill>
                <a:latin typeface="Times New Roman"/>
                <a:cs typeface="Times New Roman"/>
              </a:rPr>
              <a:t>e.g	</a:t>
            </a:r>
            <a:r>
              <a:rPr sz="2400" spc="-35" dirty="0">
                <a:solidFill>
                  <a:srgbClr val="4E3A2F"/>
                </a:solidFill>
                <a:latin typeface="Times New Roman"/>
                <a:cs typeface="Times New Roman"/>
              </a:rPr>
              <a:t>Rollno </a:t>
            </a:r>
            <a:r>
              <a:rPr sz="2400" spc="15" dirty="0">
                <a:solidFill>
                  <a:srgbClr val="4E3A2F"/>
                </a:solidFill>
                <a:latin typeface="Times New Roman"/>
                <a:cs typeface="Times New Roman"/>
              </a:rPr>
              <a:t>,Name </a:t>
            </a:r>
            <a:r>
              <a:rPr sz="2400" spc="-75" dirty="0">
                <a:solidFill>
                  <a:srgbClr val="4E3A2F"/>
                </a:solidFill>
                <a:latin typeface="Times New Roman"/>
                <a:cs typeface="Times New Roman"/>
              </a:rPr>
              <a:t>.</a:t>
            </a:r>
            <a:endParaRPr sz="2400">
              <a:latin typeface="Times New Roman"/>
              <a:cs typeface="Times New Roman"/>
            </a:endParaRPr>
          </a:p>
          <a:p>
            <a:pPr marR="1624330" algn="ctr">
              <a:lnSpc>
                <a:spcPct val="100000"/>
              </a:lnSpc>
            </a:pPr>
            <a:r>
              <a:rPr sz="2400" spc="-10" dirty="0">
                <a:solidFill>
                  <a:srgbClr val="FF0000"/>
                </a:solidFill>
                <a:latin typeface="Times New Roman"/>
                <a:cs typeface="Times New Roman"/>
              </a:rPr>
              <a:t>Record</a:t>
            </a:r>
            <a:endParaRPr sz="2400">
              <a:latin typeface="Times New Roman"/>
              <a:cs typeface="Times New Roman"/>
            </a:endParaRPr>
          </a:p>
          <a:p>
            <a:pPr marL="50800" marR="5080" indent="114300">
              <a:lnSpc>
                <a:spcPts val="2300"/>
              </a:lnSpc>
              <a:spcBef>
                <a:spcPts val="560"/>
              </a:spcBef>
            </a:pPr>
            <a:r>
              <a:rPr sz="2400" spc="25" dirty="0">
                <a:solidFill>
                  <a:srgbClr val="4E3A2F"/>
                </a:solidFill>
                <a:latin typeface="Times New Roman"/>
                <a:cs typeface="Times New Roman"/>
              </a:rPr>
              <a:t>It </a:t>
            </a:r>
            <a:r>
              <a:rPr sz="2400" spc="-15" dirty="0">
                <a:solidFill>
                  <a:srgbClr val="4E3A2F"/>
                </a:solidFill>
                <a:latin typeface="Times New Roman"/>
                <a:cs typeface="Times New Roman"/>
              </a:rPr>
              <a:t>is </a:t>
            </a:r>
            <a:r>
              <a:rPr sz="2400" spc="85" dirty="0">
                <a:solidFill>
                  <a:srgbClr val="4E3A2F"/>
                </a:solidFill>
                <a:latin typeface="Times New Roman"/>
                <a:cs typeface="Times New Roman"/>
              </a:rPr>
              <a:t>a </a:t>
            </a:r>
            <a:r>
              <a:rPr sz="2400" dirty="0">
                <a:solidFill>
                  <a:srgbClr val="4E3A2F"/>
                </a:solidFill>
                <a:latin typeface="Times New Roman"/>
                <a:cs typeface="Times New Roman"/>
              </a:rPr>
              <a:t>collection </a:t>
            </a:r>
            <a:r>
              <a:rPr sz="2400" spc="-25" dirty="0">
                <a:solidFill>
                  <a:srgbClr val="4E3A2F"/>
                </a:solidFill>
                <a:latin typeface="Times New Roman"/>
                <a:cs typeface="Times New Roman"/>
              </a:rPr>
              <a:t>of </a:t>
            </a:r>
            <a:r>
              <a:rPr sz="2400" spc="-20" dirty="0">
                <a:solidFill>
                  <a:srgbClr val="4E3A2F"/>
                </a:solidFill>
                <a:latin typeface="Times New Roman"/>
                <a:cs typeface="Times New Roman"/>
              </a:rPr>
              <a:t>logically </a:t>
            </a:r>
            <a:r>
              <a:rPr sz="2400" spc="45" dirty="0">
                <a:solidFill>
                  <a:srgbClr val="4E3A2F"/>
                </a:solidFill>
                <a:latin typeface="Times New Roman"/>
                <a:cs typeface="Times New Roman"/>
              </a:rPr>
              <a:t>related </a:t>
            </a:r>
            <a:r>
              <a:rPr sz="2400" spc="-15" dirty="0">
                <a:solidFill>
                  <a:srgbClr val="4E3A2F"/>
                </a:solidFill>
                <a:latin typeface="Times New Roman"/>
                <a:cs typeface="Times New Roman"/>
              </a:rPr>
              <a:t>fields.Record </a:t>
            </a:r>
            <a:r>
              <a:rPr sz="2400" spc="25" dirty="0">
                <a:solidFill>
                  <a:srgbClr val="4E3A2F"/>
                </a:solidFill>
                <a:latin typeface="Times New Roman"/>
                <a:cs typeface="Times New Roman"/>
              </a:rPr>
              <a:t>consists </a:t>
            </a:r>
            <a:r>
              <a:rPr sz="2400" spc="-25" dirty="0">
                <a:solidFill>
                  <a:srgbClr val="4E3A2F"/>
                </a:solidFill>
                <a:latin typeface="Times New Roman"/>
                <a:cs typeface="Times New Roman"/>
              </a:rPr>
              <a:t>of</a:t>
            </a:r>
            <a:r>
              <a:rPr sz="2400" spc="-200" dirty="0">
                <a:solidFill>
                  <a:srgbClr val="4E3A2F"/>
                </a:solidFill>
                <a:latin typeface="Times New Roman"/>
                <a:cs typeface="Times New Roman"/>
              </a:rPr>
              <a:t> </a:t>
            </a:r>
            <a:r>
              <a:rPr sz="2400" spc="5" dirty="0">
                <a:solidFill>
                  <a:srgbClr val="4E3A2F"/>
                </a:solidFill>
                <a:latin typeface="Times New Roman"/>
                <a:cs typeface="Times New Roman"/>
              </a:rPr>
              <a:t>values  </a:t>
            </a:r>
            <a:r>
              <a:rPr sz="2400" dirty="0">
                <a:solidFill>
                  <a:srgbClr val="4E3A2F"/>
                </a:solidFill>
                <a:latin typeface="Times New Roman"/>
                <a:cs typeface="Times New Roman"/>
              </a:rPr>
              <a:t>for </a:t>
            </a:r>
            <a:r>
              <a:rPr sz="2400" spc="45" dirty="0">
                <a:solidFill>
                  <a:srgbClr val="4E3A2F"/>
                </a:solidFill>
                <a:latin typeface="Times New Roman"/>
                <a:cs typeface="Times New Roman"/>
              </a:rPr>
              <a:t>each</a:t>
            </a:r>
            <a:r>
              <a:rPr sz="2400" spc="-15" dirty="0">
                <a:solidFill>
                  <a:srgbClr val="4E3A2F"/>
                </a:solidFill>
                <a:latin typeface="Times New Roman"/>
                <a:cs typeface="Times New Roman"/>
              </a:rPr>
              <a:t> </a:t>
            </a:r>
            <a:r>
              <a:rPr sz="2400" spc="-25" dirty="0">
                <a:solidFill>
                  <a:srgbClr val="4E3A2F"/>
                </a:solidFill>
                <a:latin typeface="Times New Roman"/>
                <a:cs typeface="Times New Roman"/>
              </a:rPr>
              <a:t>field.</a:t>
            </a:r>
            <a:endParaRPr sz="2400">
              <a:latin typeface="Times New Roman"/>
              <a:cs typeface="Times New Roman"/>
            </a:endParaRPr>
          </a:p>
          <a:p>
            <a:pPr marR="1136650" algn="ctr">
              <a:lnSpc>
                <a:spcPct val="100000"/>
              </a:lnSpc>
              <a:spcBef>
                <a:spcPts val="25"/>
              </a:spcBef>
            </a:pPr>
            <a:r>
              <a:rPr sz="2400" spc="-55" dirty="0">
                <a:solidFill>
                  <a:srgbClr val="FF0000"/>
                </a:solidFill>
                <a:latin typeface="Times New Roman"/>
                <a:cs typeface="Times New Roman"/>
              </a:rPr>
              <a:t>File</a:t>
            </a:r>
            <a:endParaRPr sz="2400">
              <a:latin typeface="Times New Roman"/>
              <a:cs typeface="Times New Roman"/>
            </a:endParaRPr>
          </a:p>
          <a:p>
            <a:pPr marL="50800" marR="811530" indent="114300">
              <a:lnSpc>
                <a:spcPts val="2300"/>
              </a:lnSpc>
              <a:spcBef>
                <a:spcPts val="560"/>
              </a:spcBef>
            </a:pPr>
            <a:r>
              <a:rPr sz="2400" spc="25" dirty="0">
                <a:solidFill>
                  <a:srgbClr val="4E3A2F"/>
                </a:solidFill>
                <a:latin typeface="Times New Roman"/>
                <a:cs typeface="Times New Roman"/>
              </a:rPr>
              <a:t>It </a:t>
            </a:r>
            <a:r>
              <a:rPr sz="2400" spc="-15" dirty="0">
                <a:solidFill>
                  <a:srgbClr val="4E3A2F"/>
                </a:solidFill>
                <a:latin typeface="Times New Roman"/>
                <a:cs typeface="Times New Roman"/>
              </a:rPr>
              <a:t>is </a:t>
            </a:r>
            <a:r>
              <a:rPr sz="2400" spc="85" dirty="0">
                <a:solidFill>
                  <a:srgbClr val="4E3A2F"/>
                </a:solidFill>
                <a:latin typeface="Times New Roman"/>
                <a:cs typeface="Times New Roman"/>
              </a:rPr>
              <a:t>a </a:t>
            </a:r>
            <a:r>
              <a:rPr sz="2400" dirty="0">
                <a:solidFill>
                  <a:srgbClr val="4E3A2F"/>
                </a:solidFill>
                <a:latin typeface="Times New Roman"/>
                <a:cs typeface="Times New Roman"/>
              </a:rPr>
              <a:t>collection </a:t>
            </a:r>
            <a:r>
              <a:rPr sz="2400" spc="45" dirty="0">
                <a:solidFill>
                  <a:srgbClr val="4E3A2F"/>
                </a:solidFill>
                <a:latin typeface="Times New Roman"/>
                <a:cs typeface="Times New Roman"/>
              </a:rPr>
              <a:t>related </a:t>
            </a:r>
            <a:r>
              <a:rPr sz="2400" spc="15" dirty="0">
                <a:solidFill>
                  <a:srgbClr val="4E3A2F"/>
                </a:solidFill>
                <a:latin typeface="Times New Roman"/>
                <a:cs typeface="Times New Roman"/>
              </a:rPr>
              <a:t>records.which </a:t>
            </a:r>
            <a:r>
              <a:rPr sz="2400" spc="55" dirty="0">
                <a:solidFill>
                  <a:srgbClr val="4E3A2F"/>
                </a:solidFill>
                <a:latin typeface="Times New Roman"/>
                <a:cs typeface="Times New Roman"/>
              </a:rPr>
              <a:t>arranged </a:t>
            </a:r>
            <a:r>
              <a:rPr sz="2400" spc="20" dirty="0">
                <a:solidFill>
                  <a:srgbClr val="4E3A2F"/>
                </a:solidFill>
                <a:latin typeface="Times New Roman"/>
                <a:cs typeface="Times New Roman"/>
              </a:rPr>
              <a:t>in </a:t>
            </a:r>
            <a:r>
              <a:rPr sz="2400" spc="85" dirty="0">
                <a:solidFill>
                  <a:srgbClr val="4E3A2F"/>
                </a:solidFill>
                <a:latin typeface="Times New Roman"/>
                <a:cs typeface="Times New Roman"/>
              </a:rPr>
              <a:t>a</a:t>
            </a:r>
            <a:r>
              <a:rPr sz="2400" spc="-275" dirty="0">
                <a:solidFill>
                  <a:srgbClr val="4E3A2F"/>
                </a:solidFill>
                <a:latin typeface="Times New Roman"/>
                <a:cs typeface="Times New Roman"/>
              </a:rPr>
              <a:t> </a:t>
            </a:r>
            <a:r>
              <a:rPr sz="2400" spc="-15" dirty="0">
                <a:solidFill>
                  <a:srgbClr val="4E3A2F"/>
                </a:solidFill>
                <a:latin typeface="Times New Roman"/>
                <a:cs typeface="Times New Roman"/>
              </a:rPr>
              <a:t>specific  </a:t>
            </a:r>
            <a:r>
              <a:rPr sz="2400" spc="20" dirty="0">
                <a:solidFill>
                  <a:srgbClr val="4E3A2F"/>
                </a:solidFill>
                <a:latin typeface="Times New Roman"/>
                <a:cs typeface="Times New Roman"/>
              </a:rPr>
              <a:t>sequence.</a:t>
            </a:r>
            <a:endParaRPr sz="2400">
              <a:latin typeface="Times New Roman"/>
              <a:cs typeface="Times New Roman"/>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4350" y="1046103"/>
            <a:ext cx="8629650" cy="1905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57200" y="1066799"/>
            <a:ext cx="8153400" cy="4724400"/>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33525" y="1147748"/>
            <a:ext cx="6076950" cy="456249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8740" y="990601"/>
            <a:ext cx="8912860" cy="3336811"/>
          </a:xfrm>
          <a:prstGeom prst="rect">
            <a:avLst/>
          </a:prstGeom>
        </p:spPr>
        <p:txBody>
          <a:bodyPr vert="horz" wrap="square" lIns="0" tIns="12700" rIns="0" bIns="0" rtlCol="0">
            <a:spAutoFit/>
          </a:bodyPr>
          <a:lstStyle/>
          <a:p>
            <a:pPr marL="12700" marR="5080">
              <a:lnSpc>
                <a:spcPct val="100000"/>
              </a:lnSpc>
              <a:spcBef>
                <a:spcPts val="100"/>
              </a:spcBef>
            </a:pPr>
            <a:r>
              <a:rPr sz="2400" spc="-225">
                <a:latin typeface="Georgia"/>
                <a:cs typeface="Georgia"/>
              </a:rPr>
              <a:t>At</a:t>
            </a:r>
            <a:r>
              <a:rPr lang="en-US" sz="2400" spc="-225" dirty="0">
                <a:latin typeface="Georgia"/>
                <a:cs typeface="Georgia"/>
              </a:rPr>
              <a:t>  </a:t>
            </a:r>
            <a:r>
              <a:rPr sz="2400" spc="-225">
                <a:latin typeface="Georgia"/>
                <a:cs typeface="Georgia"/>
              </a:rPr>
              <a:t> </a:t>
            </a:r>
            <a:r>
              <a:rPr sz="2400" spc="-30" dirty="0">
                <a:latin typeface="Georgia"/>
                <a:cs typeface="Georgia"/>
              </a:rPr>
              <a:t>the </a:t>
            </a:r>
            <a:r>
              <a:rPr sz="2400" spc="-70" dirty="0">
                <a:latin typeface="Georgia"/>
                <a:cs typeface="Georgia"/>
              </a:rPr>
              <a:t>other </a:t>
            </a:r>
            <a:r>
              <a:rPr sz="2400" spc="-40" dirty="0">
                <a:latin typeface="Georgia"/>
                <a:cs typeface="Georgia"/>
              </a:rPr>
              <a:t>end, </a:t>
            </a:r>
            <a:r>
              <a:rPr sz="2400" spc="-30" dirty="0">
                <a:latin typeface="Georgia"/>
                <a:cs typeface="Georgia"/>
              </a:rPr>
              <a:t>the </a:t>
            </a:r>
            <a:r>
              <a:rPr sz="2400" spc="15" dirty="0">
                <a:latin typeface="Georgia"/>
                <a:cs typeface="Georgia"/>
              </a:rPr>
              <a:t>database </a:t>
            </a:r>
            <a:r>
              <a:rPr sz="2400" spc="-85" dirty="0">
                <a:latin typeface="Georgia"/>
                <a:cs typeface="Georgia"/>
              </a:rPr>
              <a:t>tier </a:t>
            </a:r>
            <a:r>
              <a:rPr sz="2400" spc="-35" dirty="0">
                <a:latin typeface="Georgia"/>
                <a:cs typeface="Georgia"/>
              </a:rPr>
              <a:t>is </a:t>
            </a:r>
            <a:r>
              <a:rPr sz="2400" spc="-90" dirty="0">
                <a:latin typeface="Georgia"/>
                <a:cs typeface="Georgia"/>
              </a:rPr>
              <a:t>not </a:t>
            </a:r>
            <a:r>
              <a:rPr sz="2400" spc="-40" dirty="0">
                <a:latin typeface="Georgia"/>
                <a:cs typeface="Georgia"/>
              </a:rPr>
              <a:t>aware </a:t>
            </a:r>
            <a:r>
              <a:rPr sz="2400" spc="-50" dirty="0">
                <a:latin typeface="Georgia"/>
                <a:cs typeface="Georgia"/>
              </a:rPr>
              <a:t>of </a:t>
            </a:r>
            <a:r>
              <a:rPr sz="2400" spc="-95" dirty="0">
                <a:latin typeface="Georgia"/>
                <a:cs typeface="Georgia"/>
              </a:rPr>
              <a:t>any </a:t>
            </a:r>
            <a:r>
              <a:rPr sz="2400" spc="-70" dirty="0">
                <a:latin typeface="Georgia"/>
                <a:cs typeface="Georgia"/>
              </a:rPr>
              <a:t>other </a:t>
            </a:r>
            <a:r>
              <a:rPr sz="2400" spc="-25" dirty="0">
                <a:latin typeface="Georgia"/>
                <a:cs typeface="Georgia"/>
              </a:rPr>
              <a:t>user  </a:t>
            </a:r>
            <a:r>
              <a:rPr sz="2400" spc="-75" dirty="0">
                <a:latin typeface="Georgia"/>
                <a:cs typeface="Georgia"/>
              </a:rPr>
              <a:t>beyond </a:t>
            </a:r>
            <a:r>
              <a:rPr sz="2400" spc="-30" dirty="0">
                <a:latin typeface="Georgia"/>
                <a:cs typeface="Georgia"/>
              </a:rPr>
              <a:t>the </a:t>
            </a:r>
            <a:r>
              <a:rPr sz="2400" spc="-65" dirty="0">
                <a:latin typeface="Georgia"/>
                <a:cs typeface="Georgia"/>
              </a:rPr>
              <a:t>application </a:t>
            </a:r>
            <a:r>
              <a:rPr sz="2400" spc="-105" dirty="0">
                <a:latin typeface="Georgia"/>
                <a:cs typeface="Georgia"/>
              </a:rPr>
              <a:t>tier. </a:t>
            </a:r>
            <a:r>
              <a:rPr sz="2400" spc="-60" dirty="0">
                <a:latin typeface="Georgia"/>
                <a:cs typeface="Georgia"/>
              </a:rPr>
              <a:t>Hence, </a:t>
            </a:r>
            <a:r>
              <a:rPr sz="2400" spc="-30" dirty="0">
                <a:latin typeface="Georgia"/>
                <a:cs typeface="Georgia"/>
              </a:rPr>
              <a:t>the </a:t>
            </a:r>
            <a:r>
              <a:rPr sz="2400" spc="-65" dirty="0">
                <a:latin typeface="Georgia"/>
                <a:cs typeface="Georgia"/>
              </a:rPr>
              <a:t>application </a:t>
            </a:r>
            <a:r>
              <a:rPr sz="2400" spc="-85" dirty="0">
                <a:latin typeface="Georgia"/>
                <a:cs typeface="Georgia"/>
              </a:rPr>
              <a:t>layer </a:t>
            </a:r>
            <a:r>
              <a:rPr sz="2400" spc="-20" dirty="0">
                <a:latin typeface="Georgia"/>
                <a:cs typeface="Georgia"/>
              </a:rPr>
              <a:t>sits </a:t>
            </a:r>
            <a:r>
              <a:rPr sz="2400" spc="-130" dirty="0">
                <a:latin typeface="Georgia"/>
                <a:cs typeface="Georgia"/>
              </a:rPr>
              <a:t>in </a:t>
            </a:r>
            <a:r>
              <a:rPr sz="2400" spc="-30" dirty="0">
                <a:latin typeface="Georgia"/>
                <a:cs typeface="Georgia"/>
              </a:rPr>
              <a:t>the  </a:t>
            </a:r>
            <a:r>
              <a:rPr sz="2400" spc="-85" dirty="0">
                <a:latin typeface="Georgia"/>
                <a:cs typeface="Georgia"/>
              </a:rPr>
              <a:t>middle </a:t>
            </a:r>
            <a:r>
              <a:rPr sz="2400" spc="-45" dirty="0">
                <a:latin typeface="Georgia"/>
                <a:cs typeface="Georgia"/>
              </a:rPr>
              <a:t>and </a:t>
            </a:r>
            <a:r>
              <a:rPr sz="2400" spc="25" dirty="0">
                <a:latin typeface="Georgia"/>
                <a:cs typeface="Georgia"/>
              </a:rPr>
              <a:t>acts </a:t>
            </a:r>
            <a:r>
              <a:rPr sz="2400" spc="70" dirty="0">
                <a:latin typeface="Georgia"/>
                <a:cs typeface="Georgia"/>
              </a:rPr>
              <a:t>as </a:t>
            </a:r>
            <a:r>
              <a:rPr sz="2400" spc="55" dirty="0">
                <a:latin typeface="Georgia"/>
                <a:cs typeface="Georgia"/>
              </a:rPr>
              <a:t>a </a:t>
            </a:r>
            <a:r>
              <a:rPr sz="2400" spc="-75" dirty="0">
                <a:latin typeface="Georgia"/>
                <a:cs typeface="Georgia"/>
              </a:rPr>
              <a:t>mediator </a:t>
            </a:r>
            <a:r>
              <a:rPr sz="2400" spc="-30" dirty="0">
                <a:latin typeface="Georgia"/>
                <a:cs typeface="Georgia"/>
              </a:rPr>
              <a:t>between the </a:t>
            </a:r>
            <a:r>
              <a:rPr sz="2400" spc="-55" dirty="0">
                <a:latin typeface="Georgia"/>
                <a:cs typeface="Georgia"/>
              </a:rPr>
              <a:t>end-user </a:t>
            </a:r>
            <a:r>
              <a:rPr sz="2400" spc="-45" dirty="0">
                <a:latin typeface="Georgia"/>
                <a:cs typeface="Georgia"/>
              </a:rPr>
              <a:t>and </a:t>
            </a:r>
            <a:r>
              <a:rPr sz="2400" spc="-30" dirty="0">
                <a:latin typeface="Georgia"/>
                <a:cs typeface="Georgia"/>
              </a:rPr>
              <a:t>the  </a:t>
            </a:r>
            <a:r>
              <a:rPr sz="2400" spc="10" dirty="0">
                <a:latin typeface="Georgia"/>
                <a:cs typeface="Georgia"/>
              </a:rPr>
              <a:t>database.</a:t>
            </a:r>
            <a:endParaRPr sz="2400">
              <a:latin typeface="Georgia"/>
              <a:cs typeface="Georgia"/>
            </a:endParaRPr>
          </a:p>
          <a:p>
            <a:pPr marL="12700" marR="41275">
              <a:lnSpc>
                <a:spcPct val="100000"/>
              </a:lnSpc>
            </a:pPr>
            <a:r>
              <a:rPr sz="2400" spc="-95" dirty="0">
                <a:solidFill>
                  <a:srgbClr val="00AFF0"/>
                </a:solidFill>
                <a:latin typeface="Georgia"/>
                <a:cs typeface="Georgia"/>
              </a:rPr>
              <a:t>User </a:t>
            </a:r>
            <a:r>
              <a:rPr sz="2400" spc="-75" dirty="0">
                <a:solidFill>
                  <a:srgbClr val="00AFF0"/>
                </a:solidFill>
                <a:latin typeface="Georgia"/>
                <a:cs typeface="Georgia"/>
              </a:rPr>
              <a:t>(Presentation) </a:t>
            </a:r>
            <a:r>
              <a:rPr sz="2400" spc="-145" dirty="0">
                <a:solidFill>
                  <a:srgbClr val="00AFF0"/>
                </a:solidFill>
                <a:latin typeface="Georgia"/>
                <a:cs typeface="Georgia"/>
              </a:rPr>
              <a:t>Tier </a:t>
            </a:r>
            <a:r>
              <a:rPr sz="2400" b="1" spc="5" dirty="0">
                <a:latin typeface="Arial"/>
                <a:cs typeface="Arial"/>
              </a:rPr>
              <a:t>− </a:t>
            </a:r>
            <a:r>
              <a:rPr sz="2400" b="1" spc="-105" dirty="0">
                <a:latin typeface="Arial"/>
                <a:cs typeface="Arial"/>
              </a:rPr>
              <a:t>End</a:t>
            </a:r>
            <a:r>
              <a:rPr sz="2400" spc="-105" dirty="0">
                <a:latin typeface="Georgia"/>
                <a:cs typeface="Georgia"/>
              </a:rPr>
              <a:t>-users </a:t>
            </a:r>
            <a:r>
              <a:rPr sz="2400" spc="-30" dirty="0">
                <a:latin typeface="Georgia"/>
                <a:cs typeface="Georgia"/>
              </a:rPr>
              <a:t>operate </a:t>
            </a:r>
            <a:r>
              <a:rPr sz="2400" spc="-80" dirty="0">
                <a:latin typeface="Georgia"/>
                <a:cs typeface="Georgia"/>
              </a:rPr>
              <a:t>on </a:t>
            </a:r>
            <a:r>
              <a:rPr sz="2400" spc="-65" dirty="0">
                <a:latin typeface="Georgia"/>
                <a:cs typeface="Georgia"/>
              </a:rPr>
              <a:t>this </a:t>
            </a:r>
            <a:r>
              <a:rPr sz="2400" spc="-80" dirty="0">
                <a:latin typeface="Georgia"/>
                <a:cs typeface="Georgia"/>
              </a:rPr>
              <a:t>tier </a:t>
            </a:r>
            <a:r>
              <a:rPr sz="2400" spc="-45" dirty="0">
                <a:latin typeface="Georgia"/>
                <a:cs typeface="Georgia"/>
              </a:rPr>
              <a:t>and </a:t>
            </a:r>
            <a:r>
              <a:rPr sz="2400" spc="-75" dirty="0">
                <a:latin typeface="Georgia"/>
                <a:cs typeface="Georgia"/>
              </a:rPr>
              <a:t>they  </a:t>
            </a:r>
            <a:r>
              <a:rPr sz="2400" spc="-110" dirty="0">
                <a:latin typeface="Georgia"/>
                <a:cs typeface="Georgia"/>
              </a:rPr>
              <a:t>know </a:t>
            </a:r>
            <a:r>
              <a:rPr sz="2400" spc="-95" dirty="0">
                <a:latin typeface="Georgia"/>
                <a:cs typeface="Georgia"/>
              </a:rPr>
              <a:t>nothing </a:t>
            </a:r>
            <a:r>
              <a:rPr sz="2400" spc="-40" dirty="0">
                <a:latin typeface="Georgia"/>
                <a:cs typeface="Georgia"/>
              </a:rPr>
              <a:t>about </a:t>
            </a:r>
            <a:r>
              <a:rPr sz="2400" spc="-95" dirty="0">
                <a:latin typeface="Georgia"/>
                <a:cs typeface="Georgia"/>
              </a:rPr>
              <a:t>any </a:t>
            </a:r>
            <a:r>
              <a:rPr sz="2400" spc="-30" dirty="0">
                <a:latin typeface="Georgia"/>
                <a:cs typeface="Georgia"/>
              </a:rPr>
              <a:t>existence </a:t>
            </a:r>
            <a:r>
              <a:rPr sz="2400" spc="-55" dirty="0">
                <a:latin typeface="Georgia"/>
                <a:cs typeface="Georgia"/>
              </a:rPr>
              <a:t>of </a:t>
            </a:r>
            <a:r>
              <a:rPr sz="2400" spc="-30" dirty="0">
                <a:latin typeface="Georgia"/>
                <a:cs typeface="Georgia"/>
              </a:rPr>
              <a:t>the </a:t>
            </a:r>
            <a:r>
              <a:rPr sz="2400" spc="15" dirty="0">
                <a:latin typeface="Georgia"/>
                <a:cs typeface="Georgia"/>
              </a:rPr>
              <a:t>database </a:t>
            </a:r>
            <a:r>
              <a:rPr sz="2400" spc="-75" dirty="0">
                <a:latin typeface="Georgia"/>
                <a:cs typeface="Georgia"/>
              </a:rPr>
              <a:t>beyond </a:t>
            </a:r>
            <a:r>
              <a:rPr sz="2400" spc="-65" dirty="0">
                <a:latin typeface="Georgia"/>
                <a:cs typeface="Georgia"/>
              </a:rPr>
              <a:t>this  </a:t>
            </a:r>
            <a:r>
              <a:rPr sz="2400" spc="-100" dirty="0">
                <a:latin typeface="Georgia"/>
                <a:cs typeface="Georgia"/>
              </a:rPr>
              <a:t>layer. </a:t>
            </a:r>
            <a:r>
              <a:rPr sz="2400" spc="-225" dirty="0">
                <a:latin typeface="Georgia"/>
                <a:cs typeface="Georgia"/>
              </a:rPr>
              <a:t>At </a:t>
            </a:r>
            <a:r>
              <a:rPr sz="2400" spc="-65" dirty="0">
                <a:latin typeface="Georgia"/>
                <a:cs typeface="Georgia"/>
              </a:rPr>
              <a:t>this </a:t>
            </a:r>
            <a:r>
              <a:rPr sz="2400" spc="-100" dirty="0">
                <a:latin typeface="Georgia"/>
                <a:cs typeface="Georgia"/>
              </a:rPr>
              <a:t>layer, </a:t>
            </a:r>
            <a:r>
              <a:rPr sz="2400" spc="-95" dirty="0">
                <a:latin typeface="Georgia"/>
                <a:cs typeface="Georgia"/>
              </a:rPr>
              <a:t>multiple </a:t>
            </a:r>
            <a:r>
              <a:rPr sz="2400" spc="-60" dirty="0">
                <a:latin typeface="Georgia"/>
                <a:cs typeface="Georgia"/>
              </a:rPr>
              <a:t>views </a:t>
            </a:r>
            <a:r>
              <a:rPr sz="2400" spc="-50" dirty="0">
                <a:latin typeface="Georgia"/>
                <a:cs typeface="Georgia"/>
              </a:rPr>
              <a:t>of </a:t>
            </a:r>
            <a:r>
              <a:rPr sz="2400" spc="-30" dirty="0">
                <a:latin typeface="Georgia"/>
                <a:cs typeface="Georgia"/>
              </a:rPr>
              <a:t>the </a:t>
            </a:r>
            <a:r>
              <a:rPr sz="2400" spc="15" dirty="0">
                <a:latin typeface="Georgia"/>
                <a:cs typeface="Georgia"/>
              </a:rPr>
              <a:t>database </a:t>
            </a:r>
            <a:r>
              <a:rPr sz="2400" spc="-5" dirty="0">
                <a:latin typeface="Georgia"/>
                <a:cs typeface="Georgia"/>
              </a:rPr>
              <a:t>can </a:t>
            </a:r>
            <a:r>
              <a:rPr sz="2400" spc="15" dirty="0">
                <a:latin typeface="Georgia"/>
                <a:cs typeface="Georgia"/>
              </a:rPr>
              <a:t>be </a:t>
            </a:r>
            <a:r>
              <a:rPr sz="2400" spc="-95" dirty="0">
                <a:latin typeface="Georgia"/>
                <a:cs typeface="Georgia"/>
              </a:rPr>
              <a:t>provided  </a:t>
            </a:r>
            <a:r>
              <a:rPr sz="2400" spc="-140" dirty="0">
                <a:latin typeface="Georgia"/>
                <a:cs typeface="Georgia"/>
              </a:rPr>
              <a:t>by </a:t>
            </a:r>
            <a:r>
              <a:rPr sz="2400" spc="-30" dirty="0">
                <a:latin typeface="Georgia"/>
                <a:cs typeface="Georgia"/>
              </a:rPr>
              <a:t>the </a:t>
            </a:r>
            <a:r>
              <a:rPr sz="2400" spc="-65" dirty="0">
                <a:latin typeface="Georgia"/>
                <a:cs typeface="Georgia"/>
              </a:rPr>
              <a:t>application. </a:t>
            </a:r>
            <a:r>
              <a:rPr sz="2400" spc="-195" dirty="0">
                <a:latin typeface="Georgia"/>
                <a:cs typeface="Georgia"/>
              </a:rPr>
              <a:t>All </a:t>
            </a:r>
            <a:r>
              <a:rPr sz="2400" spc="-60" dirty="0">
                <a:latin typeface="Georgia"/>
                <a:cs typeface="Georgia"/>
              </a:rPr>
              <a:t>views </a:t>
            </a:r>
            <a:r>
              <a:rPr sz="2400" spc="-10" dirty="0">
                <a:latin typeface="Georgia"/>
                <a:cs typeface="Georgia"/>
              </a:rPr>
              <a:t>are </a:t>
            </a:r>
            <a:r>
              <a:rPr sz="2400" spc="-30" dirty="0">
                <a:latin typeface="Georgia"/>
                <a:cs typeface="Georgia"/>
              </a:rPr>
              <a:t>generated </a:t>
            </a:r>
            <a:r>
              <a:rPr sz="2400" spc="-140" dirty="0">
                <a:latin typeface="Georgia"/>
                <a:cs typeface="Georgia"/>
              </a:rPr>
              <a:t>by </a:t>
            </a:r>
            <a:r>
              <a:rPr sz="2400" spc="-55" dirty="0">
                <a:latin typeface="Georgia"/>
                <a:cs typeface="Georgia"/>
              </a:rPr>
              <a:t>applications that  </a:t>
            </a:r>
            <a:r>
              <a:rPr sz="2400" spc="-25" dirty="0">
                <a:latin typeface="Georgia"/>
                <a:cs typeface="Georgia"/>
              </a:rPr>
              <a:t>reside </a:t>
            </a:r>
            <a:r>
              <a:rPr sz="2400" spc="-130" dirty="0">
                <a:latin typeface="Georgia"/>
                <a:cs typeface="Georgia"/>
              </a:rPr>
              <a:t>in </a:t>
            </a:r>
            <a:r>
              <a:rPr sz="2400" spc="-30" dirty="0">
                <a:latin typeface="Georgia"/>
                <a:cs typeface="Georgia"/>
              </a:rPr>
              <a:t>the </a:t>
            </a:r>
            <a:r>
              <a:rPr sz="2400" spc="-65" dirty="0">
                <a:latin typeface="Georgia"/>
                <a:cs typeface="Georgia"/>
              </a:rPr>
              <a:t>application</a:t>
            </a:r>
            <a:r>
              <a:rPr sz="2400" spc="140" dirty="0">
                <a:latin typeface="Georgia"/>
                <a:cs typeface="Georgia"/>
              </a:rPr>
              <a:t> </a:t>
            </a:r>
            <a:r>
              <a:rPr sz="2400" spc="-100" dirty="0">
                <a:latin typeface="Georgia"/>
                <a:cs typeface="Georgia"/>
              </a:rPr>
              <a:t>tier.</a:t>
            </a:r>
            <a:endParaRPr sz="2400">
              <a:latin typeface="Georgia"/>
              <a:cs typeface="Georgia"/>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153400" cy="1200329"/>
          </a:xfrm>
          <a:prstGeom prst="rect">
            <a:avLst/>
          </a:prstGeom>
        </p:spPr>
        <p:txBody>
          <a:bodyPr wrap="square">
            <a:spAutoFit/>
          </a:bodyPr>
          <a:lstStyle/>
          <a:p>
            <a:r>
              <a:rPr lang="en-US" b="1" dirty="0"/>
              <a:t>DBMS Interface </a:t>
            </a:r>
            <a:r>
              <a:rPr lang="en-US" dirty="0"/>
              <a:t>::A database management system (DBMS) interface is a user interface which allows for the ability to input queries to a database without using the query language itself. A DBMS interface could be a web client, a local client that runs on a desktop computer, or even a mobile app.</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81000"/>
            <a:ext cx="8153400" cy="4524315"/>
          </a:xfrm>
          <a:prstGeom prst="rect">
            <a:avLst/>
          </a:prstGeom>
        </p:spPr>
        <p:txBody>
          <a:bodyPr wrap="square">
            <a:spAutoFit/>
          </a:bodyPr>
          <a:lstStyle/>
          <a:p>
            <a:r>
              <a:rPr lang="en-US" b="1" dirty="0"/>
              <a:t>Entity</a:t>
            </a:r>
          </a:p>
          <a:p>
            <a:r>
              <a:rPr lang="en-US" dirty="0"/>
              <a:t>An entity can be a real-world object, either animate or inanimate, that can be easily identifiable. For example, in a school database, students, teachers, classes, and courses offered can be considered as entities. All these entities have some attributes or properties that give them their identity.</a:t>
            </a:r>
          </a:p>
          <a:p>
            <a:r>
              <a:rPr lang="en-US" dirty="0"/>
              <a:t>An entity set is a collection of similar types of entities. An entity set may contain entities with attribute sharing similar values. For example, a Students set may contain all the students of a school; likewise a Teachers set may contain all the teachers of a school from all faculties. Entity sets need not be disjoint.</a:t>
            </a:r>
          </a:p>
          <a:p>
            <a:r>
              <a:rPr lang="en-US" b="1" dirty="0"/>
              <a:t>Attributes</a:t>
            </a:r>
          </a:p>
          <a:p>
            <a:r>
              <a:rPr lang="en-US" dirty="0"/>
              <a:t>Entities are represented by means of their properties, called </a:t>
            </a:r>
            <a:r>
              <a:rPr lang="en-US" b="1" dirty="0"/>
              <a:t>attributes</a:t>
            </a:r>
            <a:r>
              <a:rPr lang="en-US" dirty="0"/>
              <a:t>. All attributes have values. For example, a student entity may have name, class, and age as attributes.</a:t>
            </a:r>
          </a:p>
          <a:p>
            <a:r>
              <a:rPr lang="en-US" dirty="0"/>
              <a:t>There exists a domain or range of values that can be assigned to attributes. For example, a student's name cannot be a numeric value. It has to be alphabetic. A student's age cannot be negative, etc.</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8847"/>
            <a:ext cx="7924800" cy="4247317"/>
          </a:xfrm>
          <a:prstGeom prst="rect">
            <a:avLst/>
          </a:prstGeom>
        </p:spPr>
        <p:txBody>
          <a:bodyPr wrap="square">
            <a:spAutoFit/>
          </a:bodyPr>
          <a:lstStyle/>
          <a:p>
            <a:r>
              <a:rPr lang="en-US" b="1" dirty="0"/>
              <a:t>Types of Attributes</a:t>
            </a:r>
          </a:p>
          <a:p>
            <a:r>
              <a:rPr lang="en-US" b="1" dirty="0"/>
              <a:t>Simple attribute</a:t>
            </a:r>
            <a:r>
              <a:rPr lang="en-US" dirty="0"/>
              <a:t> − Simple attributes are atomic values, which cannot be divided further. For example, a student's phone number is an atomic value of 10 digits.</a:t>
            </a:r>
          </a:p>
          <a:p>
            <a:r>
              <a:rPr lang="en-US" b="1" dirty="0"/>
              <a:t>Composite attribute</a:t>
            </a:r>
            <a:r>
              <a:rPr lang="en-US" dirty="0"/>
              <a:t> − Composite attributes are made of more than one simple attribute. For example, a student's complete name may have </a:t>
            </a:r>
            <a:r>
              <a:rPr lang="en-US" dirty="0" err="1"/>
              <a:t>first_name</a:t>
            </a:r>
            <a:r>
              <a:rPr lang="en-US" dirty="0"/>
              <a:t> and </a:t>
            </a:r>
            <a:r>
              <a:rPr lang="en-US" dirty="0" err="1"/>
              <a:t>last_name</a:t>
            </a:r>
            <a:r>
              <a:rPr lang="en-US" dirty="0"/>
              <a:t>.</a:t>
            </a:r>
          </a:p>
          <a:p>
            <a:r>
              <a:rPr lang="en-US" b="1" dirty="0"/>
              <a:t>Derived attribute</a:t>
            </a:r>
            <a:r>
              <a:rPr lang="en-US" dirty="0"/>
              <a:t> − Derived attributes are the attributes that do not exist in the physical database, but their values are derived from other attributes present in the database. For example, </a:t>
            </a:r>
            <a:r>
              <a:rPr lang="en-US" dirty="0" err="1"/>
              <a:t>average_salary</a:t>
            </a:r>
            <a:r>
              <a:rPr lang="en-US" dirty="0"/>
              <a:t> in a department should not be saved directly in the database, instead it can be derived. For another example, age can be derived from </a:t>
            </a:r>
            <a:r>
              <a:rPr lang="en-US" dirty="0" err="1"/>
              <a:t>data_of_birth</a:t>
            </a:r>
            <a:r>
              <a:rPr lang="en-US" dirty="0"/>
              <a:t>.</a:t>
            </a:r>
          </a:p>
          <a:p>
            <a:r>
              <a:rPr lang="en-US" b="1" dirty="0"/>
              <a:t>Single-value attribute</a:t>
            </a:r>
            <a:r>
              <a:rPr lang="en-US" dirty="0"/>
              <a:t> − Single-value attributes contain single value. For example − </a:t>
            </a:r>
            <a:r>
              <a:rPr lang="en-US" dirty="0" err="1"/>
              <a:t>Social_Security_Number</a:t>
            </a:r>
            <a:r>
              <a:rPr lang="en-US" dirty="0"/>
              <a:t>.</a:t>
            </a:r>
          </a:p>
          <a:p>
            <a:r>
              <a:rPr lang="en-US" b="1" dirty="0"/>
              <a:t>Multi-value attribute</a:t>
            </a:r>
            <a:r>
              <a:rPr lang="en-US" dirty="0"/>
              <a:t> − Multi-value attributes may contain more than one values. For example, a person can have more than one phone number, </a:t>
            </a:r>
            <a:r>
              <a:rPr lang="en-US" dirty="0" err="1"/>
              <a:t>email_address</a:t>
            </a:r>
            <a:r>
              <a:rPr lang="en-US" dirty="0"/>
              <a:t>, etc.</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8077200" cy="3139321"/>
          </a:xfrm>
          <a:prstGeom prst="rect">
            <a:avLst/>
          </a:prstGeom>
        </p:spPr>
        <p:txBody>
          <a:bodyPr wrap="square">
            <a:spAutoFit/>
          </a:bodyPr>
          <a:lstStyle/>
          <a:p>
            <a:r>
              <a:rPr lang="en-US" b="1" dirty="0"/>
              <a:t>Entity-Set and Keys</a:t>
            </a:r>
          </a:p>
          <a:p>
            <a:r>
              <a:rPr lang="en-US" dirty="0"/>
              <a:t>Key is an attribute or collection of attributes that uniquely identifies an entity among entity set.</a:t>
            </a:r>
          </a:p>
          <a:p>
            <a:r>
              <a:rPr lang="en-US" dirty="0"/>
              <a:t>For example, the </a:t>
            </a:r>
            <a:r>
              <a:rPr lang="en-US" dirty="0" err="1"/>
              <a:t>roll_number</a:t>
            </a:r>
            <a:r>
              <a:rPr lang="en-US" dirty="0"/>
              <a:t> of a student makes him/her identifiable among students.</a:t>
            </a:r>
          </a:p>
          <a:p>
            <a:r>
              <a:rPr lang="en-US" b="1" dirty="0"/>
              <a:t>Super Key</a:t>
            </a:r>
            <a:r>
              <a:rPr lang="en-US" dirty="0"/>
              <a:t> − A set of attributes (one or more) that collectively identifies an entity in an entity set.</a:t>
            </a:r>
          </a:p>
          <a:p>
            <a:r>
              <a:rPr lang="en-US" b="1" dirty="0"/>
              <a:t>Candidate Key</a:t>
            </a:r>
            <a:r>
              <a:rPr lang="en-US" dirty="0"/>
              <a:t> − A minimal super key is called a candidate key. An entity set may have more than one candidate key.</a:t>
            </a:r>
          </a:p>
          <a:p>
            <a:r>
              <a:rPr lang="en-US" b="1" dirty="0"/>
              <a:t>Primary Key</a:t>
            </a:r>
            <a:r>
              <a:rPr lang="en-US" dirty="0"/>
              <a:t> − A primary key is one of the candidate keys chosen by the database designer to uniquely identify the entity set.</a:t>
            </a:r>
          </a:p>
        </p:txBody>
      </p:sp>
      <p:sp>
        <p:nvSpPr>
          <p:cNvPr id="3" name="Rectangle 2"/>
          <p:cNvSpPr/>
          <p:nvPr/>
        </p:nvSpPr>
        <p:spPr>
          <a:xfrm>
            <a:off x="0" y="3429000"/>
            <a:ext cx="8915400" cy="3139321"/>
          </a:xfrm>
          <a:prstGeom prst="rect">
            <a:avLst/>
          </a:prstGeom>
        </p:spPr>
        <p:txBody>
          <a:bodyPr wrap="square">
            <a:spAutoFit/>
          </a:bodyPr>
          <a:lstStyle/>
          <a:p>
            <a:r>
              <a:rPr lang="en-US" b="1" dirty="0"/>
              <a:t>Relationship</a:t>
            </a:r>
          </a:p>
          <a:p>
            <a:r>
              <a:rPr lang="en-US" dirty="0"/>
              <a:t>The association among entities is called a relationship. For example, an employee </a:t>
            </a:r>
            <a:r>
              <a:rPr lang="en-US" b="1" dirty="0" err="1"/>
              <a:t>works_at</a:t>
            </a:r>
            <a:r>
              <a:rPr lang="en-US" dirty="0"/>
              <a:t> a department, a student </a:t>
            </a:r>
            <a:r>
              <a:rPr lang="en-US" b="1" dirty="0"/>
              <a:t>enrolls</a:t>
            </a:r>
            <a:r>
              <a:rPr lang="en-US" dirty="0"/>
              <a:t> in a course. Here, </a:t>
            </a:r>
            <a:r>
              <a:rPr lang="en-US" dirty="0" err="1"/>
              <a:t>Works_at</a:t>
            </a:r>
            <a:r>
              <a:rPr lang="en-US" dirty="0"/>
              <a:t> and Enrolls are called relationships.</a:t>
            </a:r>
          </a:p>
          <a:p>
            <a:r>
              <a:rPr lang="en-US" dirty="0"/>
              <a:t>Relationship Set</a:t>
            </a:r>
          </a:p>
          <a:p>
            <a:r>
              <a:rPr lang="en-US" dirty="0"/>
              <a:t>A set of relationships of similar type is called a relationship set. Like entities, a relationship too can have attributes. These attributes are called </a:t>
            </a:r>
            <a:r>
              <a:rPr lang="en-US" b="1" dirty="0"/>
              <a:t>descriptive attributes</a:t>
            </a:r>
            <a:r>
              <a:rPr lang="en-US" dirty="0"/>
              <a:t>.</a:t>
            </a:r>
          </a:p>
          <a:p>
            <a:r>
              <a:rPr lang="en-US" dirty="0"/>
              <a:t>Degree of Relationship</a:t>
            </a:r>
          </a:p>
          <a:p>
            <a:r>
              <a:rPr lang="en-US" dirty="0"/>
              <a:t>The number of participating entities in a relationship defines the degree of the relationship.</a:t>
            </a:r>
          </a:p>
          <a:p>
            <a:r>
              <a:rPr lang="en-US" dirty="0"/>
              <a:t>Binary = degree 2</a:t>
            </a:r>
          </a:p>
          <a:p>
            <a:r>
              <a:rPr lang="en-US" dirty="0"/>
              <a:t>Ternary = degree 3</a:t>
            </a:r>
          </a:p>
          <a:p>
            <a:r>
              <a:rPr lang="en-US" dirty="0"/>
              <a:t>n-</a:t>
            </a:r>
            <a:r>
              <a:rPr lang="en-US" dirty="0" err="1"/>
              <a:t>ary</a:t>
            </a:r>
            <a:r>
              <a:rPr lang="en-US" dirty="0"/>
              <a:t> = degree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4350" y="5345179"/>
            <a:ext cx="8629650" cy="11811"/>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459740" y="519120"/>
            <a:ext cx="8150860" cy="3316421"/>
          </a:xfrm>
          <a:prstGeom prst="rect">
            <a:avLst/>
          </a:prstGeom>
        </p:spPr>
        <p:txBody>
          <a:bodyPr vert="horz" wrap="square" lIns="0" tIns="13335" rIns="0" bIns="0" rtlCol="0">
            <a:spAutoFit/>
          </a:bodyPr>
          <a:lstStyle/>
          <a:p>
            <a:pPr marL="2669540">
              <a:lnSpc>
                <a:spcPct val="100000"/>
              </a:lnSpc>
              <a:spcBef>
                <a:spcPts val="5"/>
              </a:spcBef>
            </a:pPr>
            <a:r>
              <a:rPr sz="2600" spc="-75">
                <a:solidFill>
                  <a:srgbClr val="006FC0"/>
                </a:solidFill>
                <a:latin typeface="Georgia"/>
                <a:cs typeface="Georgia"/>
              </a:rPr>
              <a:t>Relational</a:t>
            </a:r>
            <a:r>
              <a:rPr sz="2600" spc="-25">
                <a:solidFill>
                  <a:srgbClr val="006FC0"/>
                </a:solidFill>
                <a:latin typeface="Georgia"/>
                <a:cs typeface="Georgia"/>
              </a:rPr>
              <a:t> </a:t>
            </a:r>
            <a:r>
              <a:rPr sz="2600" spc="-95" dirty="0">
                <a:solidFill>
                  <a:srgbClr val="006FC0"/>
                </a:solidFill>
                <a:latin typeface="Georgia"/>
                <a:cs typeface="Georgia"/>
              </a:rPr>
              <a:t>Model</a:t>
            </a:r>
            <a:endParaRPr sz="2600">
              <a:latin typeface="Georgia"/>
              <a:cs typeface="Georgia"/>
            </a:endParaRPr>
          </a:p>
          <a:p>
            <a:pPr marL="12700" marR="5080">
              <a:lnSpc>
                <a:spcPct val="80000"/>
              </a:lnSpc>
              <a:spcBef>
                <a:spcPts val="540"/>
              </a:spcBef>
            </a:pPr>
            <a:r>
              <a:rPr sz="2200" spc="-100" dirty="0">
                <a:solidFill>
                  <a:srgbClr val="443229"/>
                </a:solidFill>
                <a:latin typeface="Georgia"/>
                <a:cs typeface="Georgia"/>
              </a:rPr>
              <a:t>The </a:t>
            </a:r>
            <a:r>
              <a:rPr sz="2200" spc="-50" dirty="0">
                <a:solidFill>
                  <a:srgbClr val="443229"/>
                </a:solidFill>
                <a:latin typeface="Georgia"/>
                <a:cs typeface="Georgia"/>
              </a:rPr>
              <a:t>most </a:t>
            </a:r>
            <a:r>
              <a:rPr sz="2200" spc="-75" dirty="0">
                <a:solidFill>
                  <a:srgbClr val="443229"/>
                </a:solidFill>
                <a:latin typeface="Georgia"/>
                <a:cs typeface="Georgia"/>
              </a:rPr>
              <a:t>popular </a:t>
            </a:r>
            <a:r>
              <a:rPr sz="2200" spc="-10" dirty="0">
                <a:solidFill>
                  <a:srgbClr val="443229"/>
                </a:solidFill>
                <a:latin typeface="Georgia"/>
                <a:cs typeface="Georgia"/>
              </a:rPr>
              <a:t>data </a:t>
            </a:r>
            <a:r>
              <a:rPr sz="2200" spc="-60" dirty="0">
                <a:solidFill>
                  <a:srgbClr val="443229"/>
                </a:solidFill>
                <a:latin typeface="Georgia"/>
                <a:cs typeface="Georgia"/>
              </a:rPr>
              <a:t>model </a:t>
            </a:r>
            <a:r>
              <a:rPr sz="2200" spc="-125" dirty="0">
                <a:solidFill>
                  <a:srgbClr val="443229"/>
                </a:solidFill>
                <a:latin typeface="Georgia"/>
                <a:cs typeface="Georgia"/>
              </a:rPr>
              <a:t>in </a:t>
            </a:r>
            <a:r>
              <a:rPr sz="2200" spc="-145" dirty="0">
                <a:solidFill>
                  <a:srgbClr val="443229"/>
                </a:solidFill>
                <a:latin typeface="Georgia"/>
                <a:cs typeface="Georgia"/>
              </a:rPr>
              <a:t>DBMS </a:t>
            </a:r>
            <a:r>
              <a:rPr sz="2200" spc="-35" dirty="0">
                <a:solidFill>
                  <a:srgbClr val="443229"/>
                </a:solidFill>
                <a:latin typeface="Georgia"/>
                <a:cs typeface="Georgia"/>
              </a:rPr>
              <a:t>is </a:t>
            </a:r>
            <a:r>
              <a:rPr sz="2200" spc="-30" dirty="0">
                <a:solidFill>
                  <a:srgbClr val="443229"/>
                </a:solidFill>
                <a:latin typeface="Georgia"/>
                <a:cs typeface="Georgia"/>
              </a:rPr>
              <a:t>the </a:t>
            </a:r>
            <a:r>
              <a:rPr sz="2200" spc="-65" dirty="0">
                <a:solidFill>
                  <a:srgbClr val="443229"/>
                </a:solidFill>
                <a:latin typeface="Georgia"/>
                <a:cs typeface="Georgia"/>
              </a:rPr>
              <a:t>Relational  </a:t>
            </a:r>
            <a:r>
              <a:rPr sz="2200" spc="-75" dirty="0">
                <a:solidFill>
                  <a:srgbClr val="443229"/>
                </a:solidFill>
                <a:latin typeface="Georgia"/>
                <a:cs typeface="Georgia"/>
              </a:rPr>
              <a:t>Model. </a:t>
            </a:r>
            <a:r>
              <a:rPr sz="2200" spc="-195" dirty="0">
                <a:solidFill>
                  <a:srgbClr val="443229"/>
                </a:solidFill>
                <a:latin typeface="Georgia"/>
                <a:cs typeface="Georgia"/>
              </a:rPr>
              <a:t>It </a:t>
            </a:r>
            <a:r>
              <a:rPr sz="2200" spc="-35" dirty="0">
                <a:solidFill>
                  <a:srgbClr val="443229"/>
                </a:solidFill>
                <a:latin typeface="Georgia"/>
                <a:cs typeface="Georgia"/>
              </a:rPr>
              <a:t>is </a:t>
            </a:r>
            <a:r>
              <a:rPr sz="2200" spc="-70" dirty="0">
                <a:solidFill>
                  <a:srgbClr val="443229"/>
                </a:solidFill>
                <a:latin typeface="Georgia"/>
                <a:cs typeface="Georgia"/>
              </a:rPr>
              <a:t>more </a:t>
            </a:r>
            <a:r>
              <a:rPr sz="2200" spc="-50" dirty="0">
                <a:solidFill>
                  <a:srgbClr val="443229"/>
                </a:solidFill>
                <a:latin typeface="Georgia"/>
                <a:cs typeface="Georgia"/>
              </a:rPr>
              <a:t>scientific </a:t>
            </a:r>
            <a:r>
              <a:rPr sz="2200" spc="50" dirty="0">
                <a:solidFill>
                  <a:srgbClr val="443229"/>
                </a:solidFill>
                <a:latin typeface="Georgia"/>
                <a:cs typeface="Georgia"/>
              </a:rPr>
              <a:t>a </a:t>
            </a:r>
            <a:r>
              <a:rPr sz="2200" spc="-60" dirty="0">
                <a:solidFill>
                  <a:srgbClr val="443229"/>
                </a:solidFill>
                <a:latin typeface="Georgia"/>
                <a:cs typeface="Georgia"/>
              </a:rPr>
              <a:t>model </a:t>
            </a:r>
            <a:r>
              <a:rPr sz="2200" spc="-55" dirty="0">
                <a:solidFill>
                  <a:srgbClr val="443229"/>
                </a:solidFill>
                <a:latin typeface="Georgia"/>
                <a:cs typeface="Georgia"/>
              </a:rPr>
              <a:t>than </a:t>
            </a:r>
            <a:r>
              <a:rPr sz="2200" spc="-40" dirty="0">
                <a:solidFill>
                  <a:srgbClr val="443229"/>
                </a:solidFill>
                <a:latin typeface="Georgia"/>
                <a:cs typeface="Georgia"/>
              </a:rPr>
              <a:t>others. </a:t>
            </a:r>
            <a:r>
              <a:rPr sz="2200" spc="-110" dirty="0">
                <a:solidFill>
                  <a:srgbClr val="443229"/>
                </a:solidFill>
                <a:latin typeface="Georgia"/>
                <a:cs typeface="Georgia"/>
              </a:rPr>
              <a:t>This </a:t>
            </a:r>
            <a:r>
              <a:rPr sz="2200" spc="-60" dirty="0">
                <a:solidFill>
                  <a:srgbClr val="443229"/>
                </a:solidFill>
                <a:latin typeface="Georgia"/>
                <a:cs typeface="Georgia"/>
              </a:rPr>
              <a:t>model  </a:t>
            </a:r>
            <a:r>
              <a:rPr sz="2200" spc="-35" dirty="0">
                <a:solidFill>
                  <a:srgbClr val="443229"/>
                </a:solidFill>
                <a:latin typeface="Georgia"/>
                <a:cs typeface="Georgia"/>
              </a:rPr>
              <a:t>is </a:t>
            </a:r>
            <a:r>
              <a:rPr sz="2200" spc="15" dirty="0">
                <a:solidFill>
                  <a:srgbClr val="443229"/>
                </a:solidFill>
                <a:latin typeface="Georgia"/>
                <a:cs typeface="Georgia"/>
              </a:rPr>
              <a:t>based </a:t>
            </a:r>
            <a:r>
              <a:rPr sz="2200" spc="-75" dirty="0">
                <a:solidFill>
                  <a:srgbClr val="443229"/>
                </a:solidFill>
                <a:latin typeface="Georgia"/>
                <a:cs typeface="Georgia"/>
              </a:rPr>
              <a:t>on </a:t>
            </a:r>
            <a:r>
              <a:rPr sz="2200" spc="-95" dirty="0">
                <a:solidFill>
                  <a:srgbClr val="443229"/>
                </a:solidFill>
                <a:latin typeface="Georgia"/>
                <a:cs typeface="Georgia"/>
              </a:rPr>
              <a:t>first-order </a:t>
            </a:r>
            <a:r>
              <a:rPr sz="2200" spc="-40" dirty="0">
                <a:solidFill>
                  <a:srgbClr val="443229"/>
                </a:solidFill>
                <a:latin typeface="Georgia"/>
                <a:cs typeface="Georgia"/>
              </a:rPr>
              <a:t>predicate </a:t>
            </a:r>
            <a:r>
              <a:rPr sz="2200" spc="-60" dirty="0">
                <a:solidFill>
                  <a:srgbClr val="443229"/>
                </a:solidFill>
                <a:latin typeface="Georgia"/>
                <a:cs typeface="Georgia"/>
              </a:rPr>
              <a:t>logic </a:t>
            </a:r>
            <a:r>
              <a:rPr sz="2200" spc="-40" dirty="0">
                <a:solidFill>
                  <a:srgbClr val="443229"/>
                </a:solidFill>
                <a:latin typeface="Georgia"/>
                <a:cs typeface="Georgia"/>
              </a:rPr>
              <a:t>and </a:t>
            </a:r>
            <a:r>
              <a:rPr sz="2200" spc="-20" dirty="0">
                <a:solidFill>
                  <a:srgbClr val="443229"/>
                </a:solidFill>
                <a:latin typeface="Georgia"/>
                <a:cs typeface="Georgia"/>
              </a:rPr>
              <a:t>defines </a:t>
            </a:r>
            <a:r>
              <a:rPr sz="2200" spc="50" dirty="0">
                <a:solidFill>
                  <a:srgbClr val="443229"/>
                </a:solidFill>
                <a:latin typeface="Georgia"/>
                <a:cs typeface="Georgia"/>
              </a:rPr>
              <a:t>a </a:t>
            </a:r>
            <a:r>
              <a:rPr sz="2200" spc="-25" dirty="0">
                <a:solidFill>
                  <a:srgbClr val="443229"/>
                </a:solidFill>
                <a:latin typeface="Georgia"/>
                <a:cs typeface="Georgia"/>
              </a:rPr>
              <a:t>table </a:t>
            </a:r>
            <a:r>
              <a:rPr sz="2200" spc="65" dirty="0">
                <a:solidFill>
                  <a:srgbClr val="443229"/>
                </a:solidFill>
                <a:latin typeface="Georgia"/>
                <a:cs typeface="Georgia"/>
              </a:rPr>
              <a:t>as  </a:t>
            </a:r>
            <a:r>
              <a:rPr sz="2200" spc="-25" dirty="0">
                <a:solidFill>
                  <a:srgbClr val="443229"/>
                </a:solidFill>
                <a:latin typeface="Georgia"/>
                <a:cs typeface="Georgia"/>
              </a:rPr>
              <a:t>an </a:t>
            </a:r>
            <a:r>
              <a:rPr sz="2200" spc="-120" dirty="0">
                <a:solidFill>
                  <a:srgbClr val="443229"/>
                </a:solidFill>
                <a:latin typeface="Georgia"/>
                <a:cs typeface="Georgia"/>
              </a:rPr>
              <a:t>n-ary</a:t>
            </a:r>
            <a:r>
              <a:rPr sz="2200" spc="10" dirty="0">
                <a:solidFill>
                  <a:srgbClr val="443229"/>
                </a:solidFill>
                <a:latin typeface="Georgia"/>
                <a:cs typeface="Georgia"/>
              </a:rPr>
              <a:t> </a:t>
            </a:r>
            <a:r>
              <a:rPr sz="2200" spc="-65" dirty="0">
                <a:solidFill>
                  <a:srgbClr val="443229"/>
                </a:solidFill>
                <a:latin typeface="Georgia"/>
                <a:cs typeface="Georgia"/>
              </a:rPr>
              <a:t>relation.</a:t>
            </a:r>
            <a:endParaRPr sz="2200">
              <a:latin typeface="Georgia"/>
              <a:cs typeface="Georgia"/>
            </a:endParaRPr>
          </a:p>
          <a:p>
            <a:pPr marL="12700" marR="2390140" algn="just">
              <a:lnSpc>
                <a:spcPct val="100000"/>
              </a:lnSpc>
            </a:pPr>
            <a:r>
              <a:rPr sz="2200" b="1" spc="-170" dirty="0">
                <a:solidFill>
                  <a:srgbClr val="443229"/>
                </a:solidFill>
                <a:latin typeface="Arial"/>
                <a:cs typeface="Arial"/>
              </a:rPr>
              <a:t>The </a:t>
            </a:r>
            <a:r>
              <a:rPr sz="2200" b="1" spc="-120" dirty="0">
                <a:solidFill>
                  <a:srgbClr val="443229"/>
                </a:solidFill>
                <a:latin typeface="Arial"/>
                <a:cs typeface="Arial"/>
              </a:rPr>
              <a:t>main </a:t>
            </a:r>
            <a:r>
              <a:rPr sz="2200" b="1" spc="-155" dirty="0">
                <a:solidFill>
                  <a:srgbClr val="443229"/>
                </a:solidFill>
                <a:latin typeface="Arial"/>
                <a:cs typeface="Arial"/>
              </a:rPr>
              <a:t>highlights </a:t>
            </a:r>
            <a:r>
              <a:rPr sz="2200" b="1" spc="-140" dirty="0">
                <a:solidFill>
                  <a:srgbClr val="443229"/>
                </a:solidFill>
                <a:latin typeface="Arial"/>
                <a:cs typeface="Arial"/>
              </a:rPr>
              <a:t>of </a:t>
            </a:r>
            <a:r>
              <a:rPr sz="2200" b="1" spc="-130" dirty="0">
                <a:solidFill>
                  <a:srgbClr val="443229"/>
                </a:solidFill>
                <a:latin typeface="Arial"/>
                <a:cs typeface="Arial"/>
              </a:rPr>
              <a:t>this </a:t>
            </a:r>
            <a:r>
              <a:rPr sz="2200" b="1" spc="-140" dirty="0">
                <a:solidFill>
                  <a:srgbClr val="443229"/>
                </a:solidFill>
                <a:latin typeface="Arial"/>
                <a:cs typeface="Arial"/>
              </a:rPr>
              <a:t>model </a:t>
            </a:r>
            <a:r>
              <a:rPr sz="2200" b="1" spc="-90" dirty="0">
                <a:solidFill>
                  <a:srgbClr val="443229"/>
                </a:solidFill>
                <a:latin typeface="Arial"/>
                <a:cs typeface="Arial"/>
              </a:rPr>
              <a:t>are </a:t>
            </a:r>
            <a:r>
              <a:rPr sz="2200" b="1" dirty="0">
                <a:solidFill>
                  <a:srgbClr val="443229"/>
                </a:solidFill>
                <a:latin typeface="Arial"/>
                <a:cs typeface="Arial"/>
              </a:rPr>
              <a:t>−  </a:t>
            </a:r>
            <a:r>
              <a:rPr sz="2200" spc="-50" dirty="0">
                <a:solidFill>
                  <a:srgbClr val="443229"/>
                </a:solidFill>
                <a:latin typeface="Georgia"/>
                <a:cs typeface="Georgia"/>
              </a:rPr>
              <a:t>Data </a:t>
            </a:r>
            <a:r>
              <a:rPr sz="2200" spc="-35" dirty="0">
                <a:solidFill>
                  <a:srgbClr val="443229"/>
                </a:solidFill>
                <a:latin typeface="Georgia"/>
                <a:cs typeface="Georgia"/>
              </a:rPr>
              <a:t>is </a:t>
            </a:r>
            <a:r>
              <a:rPr sz="2200" spc="-45" dirty="0">
                <a:solidFill>
                  <a:srgbClr val="443229"/>
                </a:solidFill>
                <a:latin typeface="Georgia"/>
                <a:cs typeface="Georgia"/>
              </a:rPr>
              <a:t>stored </a:t>
            </a:r>
            <a:r>
              <a:rPr sz="2200" spc="-125" dirty="0">
                <a:solidFill>
                  <a:srgbClr val="443229"/>
                </a:solidFill>
                <a:latin typeface="Georgia"/>
                <a:cs typeface="Georgia"/>
              </a:rPr>
              <a:t>in </a:t>
            </a:r>
            <a:r>
              <a:rPr sz="2200" spc="-10" dirty="0">
                <a:solidFill>
                  <a:srgbClr val="443229"/>
                </a:solidFill>
                <a:latin typeface="Georgia"/>
                <a:cs typeface="Georgia"/>
              </a:rPr>
              <a:t>tables </a:t>
            </a:r>
            <a:r>
              <a:rPr sz="2200" spc="-25" dirty="0">
                <a:solidFill>
                  <a:srgbClr val="443229"/>
                </a:solidFill>
                <a:latin typeface="Georgia"/>
                <a:cs typeface="Georgia"/>
              </a:rPr>
              <a:t>called </a:t>
            </a:r>
            <a:r>
              <a:rPr sz="2200" spc="-50" dirty="0">
                <a:solidFill>
                  <a:srgbClr val="FF0000"/>
                </a:solidFill>
                <a:latin typeface="Georgia"/>
                <a:cs typeface="Georgia"/>
              </a:rPr>
              <a:t>relations.  </a:t>
            </a:r>
            <a:r>
              <a:rPr sz="2200" spc="-60" dirty="0">
                <a:solidFill>
                  <a:srgbClr val="443229"/>
                </a:solidFill>
                <a:latin typeface="Georgia"/>
                <a:cs typeface="Georgia"/>
              </a:rPr>
              <a:t>Relations </a:t>
            </a:r>
            <a:r>
              <a:rPr sz="2200" spc="-10" dirty="0">
                <a:solidFill>
                  <a:srgbClr val="443229"/>
                </a:solidFill>
                <a:latin typeface="Georgia"/>
                <a:cs typeface="Georgia"/>
              </a:rPr>
              <a:t>can </a:t>
            </a:r>
            <a:r>
              <a:rPr sz="2200" spc="15" dirty="0">
                <a:solidFill>
                  <a:srgbClr val="443229"/>
                </a:solidFill>
                <a:latin typeface="Georgia"/>
                <a:cs typeface="Georgia"/>
              </a:rPr>
              <a:t>be</a:t>
            </a:r>
            <a:r>
              <a:rPr sz="2200" spc="60" dirty="0">
                <a:solidFill>
                  <a:srgbClr val="443229"/>
                </a:solidFill>
                <a:latin typeface="Georgia"/>
                <a:cs typeface="Georgia"/>
              </a:rPr>
              <a:t> </a:t>
            </a:r>
            <a:r>
              <a:rPr sz="2200" spc="-70" dirty="0">
                <a:solidFill>
                  <a:srgbClr val="443229"/>
                </a:solidFill>
                <a:latin typeface="Georgia"/>
                <a:cs typeface="Georgia"/>
              </a:rPr>
              <a:t>normalized.</a:t>
            </a:r>
            <a:endParaRPr sz="2200">
              <a:latin typeface="Georgia"/>
              <a:cs typeface="Georgia"/>
            </a:endParaRPr>
          </a:p>
          <a:p>
            <a:pPr marL="12700" marR="481330">
              <a:lnSpc>
                <a:spcPct val="100000"/>
              </a:lnSpc>
              <a:spcBef>
                <a:spcPts val="5"/>
              </a:spcBef>
            </a:pPr>
            <a:r>
              <a:rPr sz="2200" spc="-204" dirty="0">
                <a:solidFill>
                  <a:srgbClr val="443229"/>
                </a:solidFill>
                <a:latin typeface="Georgia"/>
                <a:cs typeface="Georgia"/>
              </a:rPr>
              <a:t>In </a:t>
            </a:r>
            <a:r>
              <a:rPr sz="2200" spc="-75" dirty="0">
                <a:solidFill>
                  <a:srgbClr val="443229"/>
                </a:solidFill>
                <a:latin typeface="Georgia"/>
                <a:cs typeface="Georgia"/>
              </a:rPr>
              <a:t>normalized </a:t>
            </a:r>
            <a:r>
              <a:rPr sz="2200" spc="-50" dirty="0">
                <a:solidFill>
                  <a:srgbClr val="443229"/>
                </a:solidFill>
                <a:latin typeface="Georgia"/>
                <a:cs typeface="Georgia"/>
              </a:rPr>
              <a:t>relations, </a:t>
            </a:r>
            <a:r>
              <a:rPr sz="2200" spc="-20" dirty="0">
                <a:solidFill>
                  <a:srgbClr val="443229"/>
                </a:solidFill>
                <a:latin typeface="Georgia"/>
                <a:cs typeface="Georgia"/>
              </a:rPr>
              <a:t>values </a:t>
            </a:r>
            <a:r>
              <a:rPr sz="2200" spc="-10" dirty="0">
                <a:solidFill>
                  <a:srgbClr val="443229"/>
                </a:solidFill>
                <a:latin typeface="Georgia"/>
                <a:cs typeface="Georgia"/>
              </a:rPr>
              <a:t>saved </a:t>
            </a:r>
            <a:r>
              <a:rPr sz="2200" spc="-15" dirty="0">
                <a:solidFill>
                  <a:srgbClr val="443229"/>
                </a:solidFill>
                <a:latin typeface="Georgia"/>
                <a:cs typeface="Georgia"/>
              </a:rPr>
              <a:t>are </a:t>
            </a:r>
            <a:r>
              <a:rPr sz="2200" spc="-60" dirty="0">
                <a:solidFill>
                  <a:srgbClr val="443229"/>
                </a:solidFill>
                <a:latin typeface="Georgia"/>
                <a:cs typeface="Georgia"/>
              </a:rPr>
              <a:t>atomic </a:t>
            </a:r>
            <a:r>
              <a:rPr sz="2200" spc="-25" dirty="0">
                <a:solidFill>
                  <a:srgbClr val="443229"/>
                </a:solidFill>
                <a:latin typeface="Georgia"/>
                <a:cs typeface="Georgia"/>
              </a:rPr>
              <a:t>values.  </a:t>
            </a:r>
            <a:r>
              <a:rPr sz="2200" spc="-60" dirty="0">
                <a:solidFill>
                  <a:srgbClr val="443229"/>
                </a:solidFill>
                <a:latin typeface="Georgia"/>
                <a:cs typeface="Georgia"/>
              </a:rPr>
              <a:t>Each </a:t>
            </a:r>
            <a:r>
              <a:rPr sz="2200" spc="-145" dirty="0">
                <a:solidFill>
                  <a:srgbClr val="443229"/>
                </a:solidFill>
                <a:latin typeface="Georgia"/>
                <a:cs typeface="Georgia"/>
              </a:rPr>
              <a:t>row </a:t>
            </a:r>
            <a:r>
              <a:rPr sz="2200" spc="-125" dirty="0">
                <a:solidFill>
                  <a:srgbClr val="443229"/>
                </a:solidFill>
                <a:latin typeface="Georgia"/>
                <a:cs typeface="Georgia"/>
              </a:rPr>
              <a:t>in </a:t>
            </a:r>
            <a:r>
              <a:rPr sz="2200" spc="50" dirty="0">
                <a:solidFill>
                  <a:srgbClr val="443229"/>
                </a:solidFill>
                <a:latin typeface="Georgia"/>
                <a:cs typeface="Georgia"/>
              </a:rPr>
              <a:t>a </a:t>
            </a:r>
            <a:r>
              <a:rPr sz="2200" spc="-70" dirty="0">
                <a:solidFill>
                  <a:srgbClr val="443229"/>
                </a:solidFill>
                <a:latin typeface="Georgia"/>
                <a:cs typeface="Georgia"/>
              </a:rPr>
              <a:t>relation </a:t>
            </a:r>
            <a:r>
              <a:rPr sz="2200" spc="-45" dirty="0">
                <a:solidFill>
                  <a:srgbClr val="443229"/>
                </a:solidFill>
                <a:latin typeface="Georgia"/>
                <a:cs typeface="Georgia"/>
              </a:rPr>
              <a:t>contains </a:t>
            </a:r>
            <a:r>
              <a:rPr sz="2200" spc="50" dirty="0">
                <a:solidFill>
                  <a:srgbClr val="443229"/>
                </a:solidFill>
                <a:latin typeface="Georgia"/>
                <a:cs typeface="Georgia"/>
              </a:rPr>
              <a:t>a </a:t>
            </a:r>
            <a:r>
              <a:rPr sz="2200" spc="-65" dirty="0">
                <a:solidFill>
                  <a:srgbClr val="443229"/>
                </a:solidFill>
                <a:latin typeface="Georgia"/>
                <a:cs typeface="Georgia"/>
              </a:rPr>
              <a:t>unique </a:t>
            </a:r>
            <a:r>
              <a:rPr sz="2200" spc="-40" dirty="0">
                <a:solidFill>
                  <a:srgbClr val="443229"/>
                </a:solidFill>
                <a:latin typeface="Georgia"/>
                <a:cs typeface="Georgia"/>
              </a:rPr>
              <a:t>value.</a:t>
            </a:r>
            <a:endParaRPr sz="2200">
              <a:latin typeface="Georgia"/>
              <a:cs typeface="Georgia"/>
            </a:endParaRPr>
          </a:p>
          <a:p>
            <a:pPr marL="12700" marR="614680">
              <a:lnSpc>
                <a:spcPts val="2110"/>
              </a:lnSpc>
              <a:spcBef>
                <a:spcPts val="509"/>
              </a:spcBef>
            </a:pPr>
            <a:r>
              <a:rPr sz="2200" spc="-60" dirty="0">
                <a:solidFill>
                  <a:srgbClr val="443229"/>
                </a:solidFill>
                <a:latin typeface="Georgia"/>
                <a:cs typeface="Georgia"/>
              </a:rPr>
              <a:t>Each </a:t>
            </a:r>
            <a:r>
              <a:rPr sz="2200" spc="-80" dirty="0">
                <a:solidFill>
                  <a:srgbClr val="443229"/>
                </a:solidFill>
                <a:latin typeface="Georgia"/>
                <a:cs typeface="Georgia"/>
              </a:rPr>
              <a:t>column </a:t>
            </a:r>
            <a:r>
              <a:rPr sz="2200" spc="-125" dirty="0">
                <a:solidFill>
                  <a:srgbClr val="443229"/>
                </a:solidFill>
                <a:latin typeface="Georgia"/>
                <a:cs typeface="Georgia"/>
              </a:rPr>
              <a:t>in </a:t>
            </a:r>
            <a:r>
              <a:rPr sz="2200" spc="50" dirty="0">
                <a:solidFill>
                  <a:srgbClr val="443229"/>
                </a:solidFill>
                <a:latin typeface="Georgia"/>
                <a:cs typeface="Georgia"/>
              </a:rPr>
              <a:t>a </a:t>
            </a:r>
            <a:r>
              <a:rPr sz="2200" spc="-65" dirty="0">
                <a:solidFill>
                  <a:srgbClr val="443229"/>
                </a:solidFill>
                <a:latin typeface="Georgia"/>
                <a:cs typeface="Georgia"/>
              </a:rPr>
              <a:t>relation </a:t>
            </a:r>
            <a:r>
              <a:rPr sz="2200" spc="-45" dirty="0">
                <a:solidFill>
                  <a:srgbClr val="443229"/>
                </a:solidFill>
                <a:latin typeface="Georgia"/>
                <a:cs typeface="Georgia"/>
              </a:rPr>
              <a:t>contains </a:t>
            </a:r>
            <a:r>
              <a:rPr sz="2200" spc="-20" dirty="0">
                <a:solidFill>
                  <a:srgbClr val="443229"/>
                </a:solidFill>
                <a:latin typeface="Georgia"/>
                <a:cs typeface="Georgia"/>
              </a:rPr>
              <a:t>values </a:t>
            </a:r>
            <a:r>
              <a:rPr sz="2200" spc="-114" dirty="0">
                <a:solidFill>
                  <a:srgbClr val="443229"/>
                </a:solidFill>
                <a:latin typeface="Georgia"/>
                <a:cs typeface="Georgia"/>
              </a:rPr>
              <a:t>from </a:t>
            </a:r>
            <a:r>
              <a:rPr sz="2200" spc="50" dirty="0">
                <a:solidFill>
                  <a:srgbClr val="443229"/>
                </a:solidFill>
                <a:latin typeface="Georgia"/>
                <a:cs typeface="Georgia"/>
              </a:rPr>
              <a:t>a </a:t>
            </a:r>
            <a:r>
              <a:rPr sz="2200" spc="15" dirty="0">
                <a:solidFill>
                  <a:srgbClr val="443229"/>
                </a:solidFill>
                <a:latin typeface="Georgia"/>
                <a:cs typeface="Georgia"/>
              </a:rPr>
              <a:t>same  </a:t>
            </a:r>
            <a:r>
              <a:rPr sz="2200" spc="-75" dirty="0">
                <a:solidFill>
                  <a:srgbClr val="443229"/>
                </a:solidFill>
                <a:latin typeface="Georgia"/>
                <a:cs typeface="Georgia"/>
              </a:rPr>
              <a:t>domain.</a:t>
            </a:r>
            <a:endParaRPr sz="2200">
              <a:latin typeface="Georgia"/>
              <a:cs typeface="Georgia"/>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28600" y="838200"/>
            <a:ext cx="8458200" cy="54864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8229600" cy="4801314"/>
          </a:xfrm>
          <a:prstGeom prst="rect">
            <a:avLst/>
          </a:prstGeom>
        </p:spPr>
        <p:txBody>
          <a:bodyPr wrap="square">
            <a:spAutoFit/>
          </a:bodyPr>
          <a:lstStyle/>
          <a:p>
            <a:r>
              <a:rPr lang="en-US" dirty="0"/>
              <a:t>Relational data model is the primary data model, which is used widely around the world for data storage and processing. This model is simple and it has all the properties and capabilities required to process data with storage efficiency.</a:t>
            </a:r>
          </a:p>
          <a:p>
            <a:r>
              <a:rPr lang="en-US" dirty="0"/>
              <a:t>Concepts</a:t>
            </a:r>
          </a:p>
          <a:p>
            <a:r>
              <a:rPr lang="en-US" b="1" dirty="0"/>
              <a:t>Tables</a:t>
            </a:r>
            <a:r>
              <a:rPr lang="en-US" dirty="0"/>
              <a:t> − In relational data model, relations are saved in the format of Tables. This format stores the relation among entities. A table has rows and columns, where rows represents records and columns represent the attributes.</a:t>
            </a:r>
          </a:p>
          <a:p>
            <a:r>
              <a:rPr lang="en-US" b="1" dirty="0" err="1"/>
              <a:t>Tuple</a:t>
            </a:r>
            <a:r>
              <a:rPr lang="en-US" dirty="0"/>
              <a:t> − A single row of a table, which contains a single record for that relation is called a </a:t>
            </a:r>
            <a:r>
              <a:rPr lang="en-US" dirty="0" err="1"/>
              <a:t>tuple</a:t>
            </a:r>
            <a:r>
              <a:rPr lang="en-US" dirty="0"/>
              <a:t>.</a:t>
            </a:r>
          </a:p>
          <a:p>
            <a:r>
              <a:rPr lang="en-US" b="1" dirty="0"/>
              <a:t>Relation instance</a:t>
            </a:r>
            <a:r>
              <a:rPr lang="en-US" dirty="0"/>
              <a:t> − A finite set of </a:t>
            </a:r>
            <a:r>
              <a:rPr lang="en-US" dirty="0" err="1"/>
              <a:t>tuples</a:t>
            </a:r>
            <a:r>
              <a:rPr lang="en-US" dirty="0"/>
              <a:t> in the relational database system represents relation instance. Relation instances do not have duplicate </a:t>
            </a:r>
            <a:r>
              <a:rPr lang="en-US" dirty="0" err="1"/>
              <a:t>tuples</a:t>
            </a:r>
            <a:r>
              <a:rPr lang="en-US" dirty="0"/>
              <a:t>.</a:t>
            </a:r>
          </a:p>
          <a:p>
            <a:r>
              <a:rPr lang="en-US" b="1" dirty="0"/>
              <a:t>Relation schema</a:t>
            </a:r>
            <a:r>
              <a:rPr lang="en-US" dirty="0"/>
              <a:t> − A relation schema describes the relation name (table name), attributes, and their names.</a:t>
            </a:r>
          </a:p>
          <a:p>
            <a:r>
              <a:rPr lang="en-US" b="1" dirty="0"/>
              <a:t>Relation key</a:t>
            </a:r>
            <a:r>
              <a:rPr lang="en-US" dirty="0"/>
              <a:t> − Each row has one or more attributes, known as relation key, which can identify the row in the relation (table) uniquely.</a:t>
            </a:r>
          </a:p>
          <a:p>
            <a:r>
              <a:rPr lang="en-US" b="1" dirty="0"/>
              <a:t>Attribute domain</a:t>
            </a:r>
            <a:r>
              <a:rPr lang="en-US" dirty="0"/>
              <a:t> − Every attribute has some pre-defined value scope, known as attribute domain.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4350" y="1046103"/>
            <a:ext cx="8629650" cy="1905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383540" y="89757"/>
            <a:ext cx="8384540" cy="6343015"/>
          </a:xfrm>
          <a:prstGeom prst="rect">
            <a:avLst/>
          </a:prstGeom>
        </p:spPr>
        <p:txBody>
          <a:bodyPr vert="horz" wrap="square" lIns="0" tIns="97790" rIns="0" bIns="0" rtlCol="0">
            <a:spAutoFit/>
          </a:bodyPr>
          <a:lstStyle/>
          <a:p>
            <a:pPr marL="2679700">
              <a:lnSpc>
                <a:spcPct val="100000"/>
              </a:lnSpc>
              <a:spcBef>
                <a:spcPts val="770"/>
              </a:spcBef>
            </a:pPr>
            <a:r>
              <a:rPr sz="3200" spc="110" dirty="0">
                <a:solidFill>
                  <a:srgbClr val="FF0000"/>
                </a:solidFill>
                <a:latin typeface="Times New Roman"/>
                <a:cs typeface="Times New Roman"/>
              </a:rPr>
              <a:t>Metadata</a:t>
            </a:r>
            <a:endParaRPr sz="3200">
              <a:latin typeface="Times New Roman"/>
              <a:cs typeface="Times New Roman"/>
            </a:endParaRPr>
          </a:p>
          <a:p>
            <a:pPr marL="50800" marR="214629" indent="101600">
              <a:lnSpc>
                <a:spcPts val="3070"/>
              </a:lnSpc>
              <a:spcBef>
                <a:spcPts val="1420"/>
              </a:spcBef>
            </a:pPr>
            <a:r>
              <a:rPr sz="3200" spc="20" dirty="0">
                <a:solidFill>
                  <a:srgbClr val="4E3A2F"/>
                </a:solidFill>
                <a:latin typeface="Times New Roman"/>
                <a:cs typeface="Times New Roman"/>
              </a:rPr>
              <a:t>Set </a:t>
            </a:r>
            <a:r>
              <a:rPr sz="3200" spc="-30" dirty="0">
                <a:solidFill>
                  <a:srgbClr val="4E3A2F"/>
                </a:solidFill>
                <a:latin typeface="Times New Roman"/>
                <a:cs typeface="Times New Roman"/>
              </a:rPr>
              <a:t>of </a:t>
            </a:r>
            <a:r>
              <a:rPr sz="3200" spc="130" dirty="0">
                <a:solidFill>
                  <a:srgbClr val="4E3A2F"/>
                </a:solidFill>
                <a:latin typeface="Times New Roman"/>
                <a:cs typeface="Times New Roman"/>
              </a:rPr>
              <a:t>data </a:t>
            </a:r>
            <a:r>
              <a:rPr sz="3200" spc="165" dirty="0">
                <a:solidFill>
                  <a:srgbClr val="4E3A2F"/>
                </a:solidFill>
                <a:latin typeface="Times New Roman"/>
                <a:cs typeface="Times New Roman"/>
              </a:rPr>
              <a:t>that </a:t>
            </a:r>
            <a:r>
              <a:rPr sz="3200" spc="15" dirty="0">
                <a:solidFill>
                  <a:srgbClr val="4E3A2F"/>
                </a:solidFill>
                <a:latin typeface="Times New Roman"/>
                <a:cs typeface="Times New Roman"/>
              </a:rPr>
              <a:t>describes </a:t>
            </a:r>
            <a:r>
              <a:rPr sz="3200" spc="110" dirty="0">
                <a:solidFill>
                  <a:srgbClr val="4E3A2F"/>
                </a:solidFill>
                <a:latin typeface="Times New Roman"/>
                <a:cs typeface="Times New Roman"/>
              </a:rPr>
              <a:t>and </a:t>
            </a:r>
            <a:r>
              <a:rPr sz="3200" spc="-35" dirty="0">
                <a:solidFill>
                  <a:srgbClr val="4E3A2F"/>
                </a:solidFill>
                <a:latin typeface="Times New Roman"/>
                <a:cs typeface="Times New Roman"/>
              </a:rPr>
              <a:t>gives</a:t>
            </a:r>
            <a:r>
              <a:rPr sz="3200" spc="-405" dirty="0">
                <a:solidFill>
                  <a:srgbClr val="4E3A2F"/>
                </a:solidFill>
                <a:latin typeface="Times New Roman"/>
                <a:cs typeface="Times New Roman"/>
              </a:rPr>
              <a:t> </a:t>
            </a:r>
            <a:r>
              <a:rPr sz="3200" spc="50" dirty="0">
                <a:solidFill>
                  <a:srgbClr val="4E3A2F"/>
                </a:solidFill>
                <a:latin typeface="Times New Roman"/>
                <a:cs typeface="Times New Roman"/>
              </a:rPr>
              <a:t>information  </a:t>
            </a:r>
            <a:r>
              <a:rPr sz="3200" spc="90" dirty="0">
                <a:solidFill>
                  <a:srgbClr val="4E3A2F"/>
                </a:solidFill>
                <a:latin typeface="Times New Roman"/>
                <a:cs typeface="Times New Roman"/>
              </a:rPr>
              <a:t>about </a:t>
            </a:r>
            <a:r>
              <a:rPr sz="3200" spc="100" dirty="0">
                <a:solidFill>
                  <a:srgbClr val="4E3A2F"/>
                </a:solidFill>
                <a:latin typeface="Times New Roman"/>
                <a:cs typeface="Times New Roman"/>
              </a:rPr>
              <a:t>another</a:t>
            </a:r>
            <a:r>
              <a:rPr sz="3200" spc="-130" dirty="0">
                <a:solidFill>
                  <a:srgbClr val="4E3A2F"/>
                </a:solidFill>
                <a:latin typeface="Times New Roman"/>
                <a:cs typeface="Times New Roman"/>
              </a:rPr>
              <a:t> </a:t>
            </a:r>
            <a:r>
              <a:rPr sz="3200" spc="85" dirty="0">
                <a:solidFill>
                  <a:srgbClr val="4E3A2F"/>
                </a:solidFill>
                <a:latin typeface="Times New Roman"/>
                <a:cs typeface="Times New Roman"/>
              </a:rPr>
              <a:t>data.</a:t>
            </a:r>
            <a:endParaRPr sz="3200">
              <a:latin typeface="Times New Roman"/>
              <a:cs typeface="Times New Roman"/>
            </a:endParaRPr>
          </a:p>
          <a:p>
            <a:pPr marL="50800" marR="1422400" indent="164465">
              <a:lnSpc>
                <a:spcPts val="3070"/>
              </a:lnSpc>
              <a:spcBef>
                <a:spcPts val="775"/>
              </a:spcBef>
            </a:pPr>
            <a:r>
              <a:rPr sz="3200" dirty="0">
                <a:solidFill>
                  <a:srgbClr val="4E3A2F"/>
                </a:solidFill>
                <a:latin typeface="Times New Roman"/>
                <a:cs typeface="Times New Roman"/>
              </a:rPr>
              <a:t>In </a:t>
            </a:r>
            <a:r>
              <a:rPr sz="3200" spc="90" dirty="0">
                <a:solidFill>
                  <a:srgbClr val="4E3A2F"/>
                </a:solidFill>
                <a:latin typeface="Times New Roman"/>
                <a:cs typeface="Times New Roman"/>
              </a:rPr>
              <a:t>other </a:t>
            </a:r>
            <a:r>
              <a:rPr sz="3200" spc="15" dirty="0">
                <a:solidFill>
                  <a:srgbClr val="4E3A2F"/>
                </a:solidFill>
                <a:latin typeface="Times New Roman"/>
                <a:cs typeface="Times New Roman"/>
              </a:rPr>
              <a:t>words, </a:t>
            </a:r>
            <a:r>
              <a:rPr sz="3200" spc="130" dirty="0">
                <a:solidFill>
                  <a:srgbClr val="4E3A2F"/>
                </a:solidFill>
                <a:latin typeface="Times New Roman"/>
                <a:cs typeface="Times New Roman"/>
              </a:rPr>
              <a:t>data </a:t>
            </a:r>
            <a:r>
              <a:rPr sz="3200" spc="90" dirty="0">
                <a:solidFill>
                  <a:srgbClr val="4E3A2F"/>
                </a:solidFill>
                <a:latin typeface="Times New Roman"/>
                <a:cs typeface="Times New Roman"/>
              </a:rPr>
              <a:t>about </a:t>
            </a:r>
            <a:r>
              <a:rPr sz="3200" spc="130" dirty="0">
                <a:solidFill>
                  <a:srgbClr val="4E3A2F"/>
                </a:solidFill>
                <a:latin typeface="Times New Roman"/>
                <a:cs typeface="Times New Roman"/>
              </a:rPr>
              <a:t>data </a:t>
            </a:r>
            <a:r>
              <a:rPr sz="3200" spc="-20" dirty="0">
                <a:solidFill>
                  <a:srgbClr val="4E3A2F"/>
                </a:solidFill>
                <a:latin typeface="Times New Roman"/>
                <a:cs typeface="Times New Roman"/>
              </a:rPr>
              <a:t>is</a:t>
            </a:r>
            <a:r>
              <a:rPr sz="3200" spc="-525" dirty="0">
                <a:solidFill>
                  <a:srgbClr val="4E3A2F"/>
                </a:solidFill>
                <a:latin typeface="Times New Roman"/>
                <a:cs typeface="Times New Roman"/>
              </a:rPr>
              <a:t> </a:t>
            </a:r>
            <a:r>
              <a:rPr sz="3200" dirty="0">
                <a:solidFill>
                  <a:srgbClr val="4E3A2F"/>
                </a:solidFill>
                <a:latin typeface="Times New Roman"/>
                <a:cs typeface="Times New Roman"/>
              </a:rPr>
              <a:t>called  </a:t>
            </a:r>
            <a:r>
              <a:rPr sz="3200" spc="95" dirty="0">
                <a:solidFill>
                  <a:srgbClr val="4E3A2F"/>
                </a:solidFill>
                <a:latin typeface="Times New Roman"/>
                <a:cs typeface="Times New Roman"/>
              </a:rPr>
              <a:t>metadata.</a:t>
            </a:r>
            <a:endParaRPr sz="3200">
              <a:latin typeface="Times New Roman"/>
              <a:cs typeface="Times New Roman"/>
            </a:endParaRPr>
          </a:p>
          <a:p>
            <a:pPr marL="2146300">
              <a:lnSpc>
                <a:spcPct val="100000"/>
              </a:lnSpc>
              <a:spcBef>
                <a:spcPts val="30"/>
              </a:spcBef>
            </a:pPr>
            <a:r>
              <a:rPr sz="3200" spc="35" dirty="0">
                <a:solidFill>
                  <a:srgbClr val="FF0000"/>
                </a:solidFill>
                <a:latin typeface="Times New Roman"/>
                <a:cs typeface="Times New Roman"/>
              </a:rPr>
              <a:t>System</a:t>
            </a:r>
            <a:r>
              <a:rPr sz="3200" spc="-5" dirty="0">
                <a:solidFill>
                  <a:srgbClr val="FF0000"/>
                </a:solidFill>
                <a:latin typeface="Times New Roman"/>
                <a:cs typeface="Times New Roman"/>
              </a:rPr>
              <a:t> </a:t>
            </a:r>
            <a:r>
              <a:rPr sz="3200" spc="55" dirty="0">
                <a:solidFill>
                  <a:srgbClr val="FF0000"/>
                </a:solidFill>
                <a:latin typeface="Times New Roman"/>
                <a:cs typeface="Times New Roman"/>
              </a:rPr>
              <a:t>Catalog</a:t>
            </a:r>
            <a:endParaRPr sz="3200">
              <a:latin typeface="Times New Roman"/>
              <a:cs typeface="Times New Roman"/>
            </a:endParaRPr>
          </a:p>
          <a:p>
            <a:pPr marL="50800" marR="5080" indent="-38100">
              <a:lnSpc>
                <a:spcPts val="3070"/>
              </a:lnSpc>
              <a:spcBef>
                <a:spcPts val="745"/>
              </a:spcBef>
            </a:pPr>
            <a:r>
              <a:rPr sz="3200" spc="-15" dirty="0">
                <a:solidFill>
                  <a:srgbClr val="4E3A2F"/>
                </a:solidFill>
                <a:latin typeface="Times New Roman"/>
                <a:cs typeface="Times New Roman"/>
              </a:rPr>
              <a:t>The </a:t>
            </a:r>
            <a:r>
              <a:rPr sz="3200" spc="65" dirty="0">
                <a:solidFill>
                  <a:srgbClr val="4E3A2F"/>
                </a:solidFill>
                <a:latin typeface="Times New Roman"/>
                <a:cs typeface="Times New Roman"/>
              </a:rPr>
              <a:t>system </a:t>
            </a:r>
            <a:r>
              <a:rPr sz="3200" spc="40" dirty="0">
                <a:solidFill>
                  <a:srgbClr val="4E3A2F"/>
                </a:solidFill>
                <a:latin typeface="Times New Roman"/>
                <a:cs typeface="Times New Roman"/>
              </a:rPr>
              <a:t>catalog </a:t>
            </a:r>
            <a:r>
              <a:rPr sz="3200" spc="-25" dirty="0">
                <a:solidFill>
                  <a:srgbClr val="4E3A2F"/>
                </a:solidFill>
                <a:latin typeface="Times New Roman"/>
                <a:cs typeface="Times New Roman"/>
              </a:rPr>
              <a:t>is </a:t>
            </a:r>
            <a:r>
              <a:rPr sz="3200" spc="120" dirty="0">
                <a:solidFill>
                  <a:srgbClr val="4E3A2F"/>
                </a:solidFill>
                <a:latin typeface="Times New Roman"/>
                <a:cs typeface="Times New Roman"/>
              </a:rPr>
              <a:t>a </a:t>
            </a:r>
            <a:r>
              <a:rPr sz="3200" dirty="0">
                <a:solidFill>
                  <a:srgbClr val="4E3A2F"/>
                </a:solidFill>
                <a:latin typeface="Times New Roman"/>
                <a:cs typeface="Times New Roman"/>
              </a:rPr>
              <a:t>collection </a:t>
            </a:r>
            <a:r>
              <a:rPr sz="3200" spc="-30" dirty="0">
                <a:solidFill>
                  <a:srgbClr val="4E3A2F"/>
                </a:solidFill>
                <a:latin typeface="Times New Roman"/>
                <a:cs typeface="Times New Roman"/>
              </a:rPr>
              <a:t>of </a:t>
            </a:r>
            <a:r>
              <a:rPr sz="3200" spc="50" dirty="0">
                <a:solidFill>
                  <a:srgbClr val="4E3A2F"/>
                </a:solidFill>
                <a:latin typeface="Times New Roman"/>
                <a:cs typeface="Times New Roman"/>
              </a:rPr>
              <a:t>tables </a:t>
            </a:r>
            <a:r>
              <a:rPr sz="3200" spc="114" dirty="0">
                <a:solidFill>
                  <a:srgbClr val="4E3A2F"/>
                </a:solidFill>
                <a:latin typeface="Times New Roman"/>
                <a:cs typeface="Times New Roman"/>
              </a:rPr>
              <a:t>and  </a:t>
            </a:r>
            <a:r>
              <a:rPr sz="3200" spc="-35" dirty="0">
                <a:solidFill>
                  <a:srgbClr val="4E3A2F"/>
                </a:solidFill>
                <a:latin typeface="Times New Roman"/>
                <a:cs typeface="Times New Roman"/>
              </a:rPr>
              <a:t>views </a:t>
            </a:r>
            <a:r>
              <a:rPr sz="3200" spc="170" dirty="0">
                <a:solidFill>
                  <a:srgbClr val="4E3A2F"/>
                </a:solidFill>
                <a:latin typeface="Times New Roman"/>
                <a:cs typeface="Times New Roman"/>
              </a:rPr>
              <a:t>that </a:t>
            </a:r>
            <a:r>
              <a:rPr sz="3200" spc="65" dirty="0">
                <a:solidFill>
                  <a:srgbClr val="4E3A2F"/>
                </a:solidFill>
                <a:latin typeface="Times New Roman"/>
                <a:cs typeface="Times New Roman"/>
              </a:rPr>
              <a:t>contain </a:t>
            </a:r>
            <a:r>
              <a:rPr sz="3200" spc="90" dirty="0">
                <a:solidFill>
                  <a:srgbClr val="4E3A2F"/>
                </a:solidFill>
                <a:latin typeface="Times New Roman"/>
                <a:cs typeface="Times New Roman"/>
              </a:rPr>
              <a:t>important </a:t>
            </a:r>
            <a:r>
              <a:rPr sz="3200" spc="50" dirty="0">
                <a:solidFill>
                  <a:srgbClr val="4E3A2F"/>
                </a:solidFill>
                <a:latin typeface="Times New Roman"/>
                <a:cs typeface="Times New Roman"/>
              </a:rPr>
              <a:t>information </a:t>
            </a:r>
            <a:r>
              <a:rPr sz="3200" spc="90" dirty="0">
                <a:solidFill>
                  <a:srgbClr val="4E3A2F"/>
                </a:solidFill>
                <a:latin typeface="Times New Roman"/>
                <a:cs typeface="Times New Roman"/>
              </a:rPr>
              <a:t>about</a:t>
            </a:r>
            <a:r>
              <a:rPr sz="3200" spc="-425" dirty="0">
                <a:solidFill>
                  <a:srgbClr val="4E3A2F"/>
                </a:solidFill>
                <a:latin typeface="Times New Roman"/>
                <a:cs typeface="Times New Roman"/>
              </a:rPr>
              <a:t> </a:t>
            </a:r>
            <a:r>
              <a:rPr sz="3200" spc="120" dirty="0">
                <a:solidFill>
                  <a:srgbClr val="4E3A2F"/>
                </a:solidFill>
                <a:latin typeface="Times New Roman"/>
                <a:cs typeface="Times New Roman"/>
              </a:rPr>
              <a:t>a  </a:t>
            </a:r>
            <a:r>
              <a:rPr sz="3200" spc="65" dirty="0">
                <a:solidFill>
                  <a:srgbClr val="4E3A2F"/>
                </a:solidFill>
                <a:latin typeface="Times New Roman"/>
                <a:cs typeface="Times New Roman"/>
              </a:rPr>
              <a:t>database. </a:t>
            </a:r>
            <a:r>
              <a:rPr sz="3200" spc="-300" dirty="0">
                <a:solidFill>
                  <a:srgbClr val="4E3A2F"/>
                </a:solidFill>
                <a:latin typeface="Times New Roman"/>
                <a:cs typeface="Times New Roman"/>
              </a:rPr>
              <a:t>A </a:t>
            </a:r>
            <a:r>
              <a:rPr sz="3200" spc="65" dirty="0">
                <a:solidFill>
                  <a:srgbClr val="4E3A2F"/>
                </a:solidFill>
                <a:latin typeface="Times New Roman"/>
                <a:cs typeface="Times New Roman"/>
              </a:rPr>
              <a:t>system </a:t>
            </a:r>
            <a:r>
              <a:rPr sz="3200" spc="40" dirty="0">
                <a:solidFill>
                  <a:srgbClr val="4E3A2F"/>
                </a:solidFill>
                <a:latin typeface="Times New Roman"/>
                <a:cs typeface="Times New Roman"/>
              </a:rPr>
              <a:t>catalog </a:t>
            </a:r>
            <a:r>
              <a:rPr sz="3200" spc="-20" dirty="0">
                <a:solidFill>
                  <a:srgbClr val="4E3A2F"/>
                </a:solidFill>
                <a:latin typeface="Times New Roman"/>
                <a:cs typeface="Times New Roman"/>
              </a:rPr>
              <a:t>is </a:t>
            </a:r>
            <a:r>
              <a:rPr sz="3200" dirty="0">
                <a:solidFill>
                  <a:srgbClr val="4E3A2F"/>
                </a:solidFill>
                <a:latin typeface="Times New Roman"/>
                <a:cs typeface="Times New Roman"/>
              </a:rPr>
              <a:t>available for </a:t>
            </a:r>
            <a:r>
              <a:rPr sz="3200" spc="60" dirty="0">
                <a:solidFill>
                  <a:srgbClr val="4E3A2F"/>
                </a:solidFill>
                <a:latin typeface="Times New Roman"/>
                <a:cs typeface="Times New Roman"/>
              </a:rPr>
              <a:t>each  </a:t>
            </a:r>
            <a:r>
              <a:rPr sz="3200" spc="65" dirty="0">
                <a:solidFill>
                  <a:srgbClr val="4E3A2F"/>
                </a:solidFill>
                <a:latin typeface="Times New Roman"/>
                <a:cs typeface="Times New Roman"/>
              </a:rPr>
              <a:t>database.</a:t>
            </a:r>
            <a:endParaRPr sz="3200">
              <a:latin typeface="Times New Roman"/>
              <a:cs typeface="Times New Roman"/>
            </a:endParaRPr>
          </a:p>
          <a:p>
            <a:pPr marL="2248535">
              <a:lnSpc>
                <a:spcPct val="100000"/>
              </a:lnSpc>
              <a:spcBef>
                <a:spcPts val="35"/>
              </a:spcBef>
            </a:pPr>
            <a:r>
              <a:rPr sz="3200" spc="100" dirty="0">
                <a:solidFill>
                  <a:srgbClr val="FF0000"/>
                </a:solidFill>
                <a:latin typeface="Times New Roman"/>
                <a:cs typeface="Times New Roman"/>
              </a:rPr>
              <a:t>Data</a:t>
            </a:r>
            <a:r>
              <a:rPr sz="3200" spc="-20" dirty="0">
                <a:solidFill>
                  <a:srgbClr val="FF0000"/>
                </a:solidFill>
                <a:latin typeface="Times New Roman"/>
                <a:cs typeface="Times New Roman"/>
              </a:rPr>
              <a:t> </a:t>
            </a:r>
            <a:r>
              <a:rPr sz="3200" spc="55" dirty="0">
                <a:solidFill>
                  <a:srgbClr val="FF0000"/>
                </a:solidFill>
                <a:latin typeface="Times New Roman"/>
                <a:cs typeface="Times New Roman"/>
              </a:rPr>
              <a:t>warehouse</a:t>
            </a:r>
            <a:endParaRPr sz="3200">
              <a:latin typeface="Times New Roman"/>
              <a:cs typeface="Times New Roman"/>
            </a:endParaRPr>
          </a:p>
          <a:p>
            <a:pPr marL="50800" marR="235585" indent="-38100">
              <a:lnSpc>
                <a:spcPct val="80000"/>
              </a:lnSpc>
              <a:spcBef>
                <a:spcPts val="765"/>
              </a:spcBef>
            </a:pPr>
            <a:r>
              <a:rPr sz="3200" spc="-300" dirty="0">
                <a:solidFill>
                  <a:srgbClr val="4E3A2F"/>
                </a:solidFill>
                <a:latin typeface="Times New Roman"/>
                <a:cs typeface="Times New Roman"/>
              </a:rPr>
              <a:t>A </a:t>
            </a:r>
            <a:r>
              <a:rPr sz="3200" spc="125" dirty="0">
                <a:solidFill>
                  <a:srgbClr val="4E3A2F"/>
                </a:solidFill>
                <a:latin typeface="Times New Roman"/>
                <a:cs typeface="Times New Roman"/>
              </a:rPr>
              <a:t>data </a:t>
            </a:r>
            <a:r>
              <a:rPr sz="3200" spc="60" dirty="0">
                <a:solidFill>
                  <a:srgbClr val="4E3A2F"/>
                </a:solidFill>
                <a:latin typeface="Times New Roman"/>
                <a:cs typeface="Times New Roman"/>
              </a:rPr>
              <a:t>warehouse </a:t>
            </a:r>
            <a:r>
              <a:rPr sz="3200" spc="-20" dirty="0">
                <a:solidFill>
                  <a:srgbClr val="4E3A2F"/>
                </a:solidFill>
                <a:latin typeface="Times New Roman"/>
                <a:cs typeface="Times New Roman"/>
              </a:rPr>
              <a:t>is </a:t>
            </a:r>
            <a:r>
              <a:rPr sz="3200" spc="120" dirty="0">
                <a:solidFill>
                  <a:srgbClr val="4E3A2F"/>
                </a:solidFill>
                <a:latin typeface="Times New Roman"/>
                <a:cs typeface="Times New Roman"/>
              </a:rPr>
              <a:t>a </a:t>
            </a:r>
            <a:r>
              <a:rPr sz="3200" spc="10" dirty="0">
                <a:solidFill>
                  <a:srgbClr val="4E3A2F"/>
                </a:solidFill>
                <a:latin typeface="Times New Roman"/>
                <a:cs typeface="Times New Roman"/>
              </a:rPr>
              <a:t>decision </a:t>
            </a:r>
            <a:r>
              <a:rPr sz="3200" spc="80" dirty="0">
                <a:solidFill>
                  <a:srgbClr val="4E3A2F"/>
                </a:solidFill>
                <a:latin typeface="Times New Roman"/>
                <a:cs typeface="Times New Roman"/>
              </a:rPr>
              <a:t>support</a:t>
            </a:r>
            <a:r>
              <a:rPr sz="3200" spc="-550" dirty="0">
                <a:solidFill>
                  <a:srgbClr val="4E3A2F"/>
                </a:solidFill>
                <a:latin typeface="Times New Roman"/>
                <a:cs typeface="Times New Roman"/>
              </a:rPr>
              <a:t> </a:t>
            </a:r>
            <a:r>
              <a:rPr sz="3200" spc="85" dirty="0">
                <a:solidFill>
                  <a:srgbClr val="4E3A2F"/>
                </a:solidFill>
                <a:latin typeface="Times New Roman"/>
                <a:cs typeface="Times New Roman"/>
              </a:rPr>
              <a:t>database  </a:t>
            </a:r>
            <a:r>
              <a:rPr sz="3200" spc="165" dirty="0">
                <a:solidFill>
                  <a:srgbClr val="4E3A2F"/>
                </a:solidFill>
                <a:latin typeface="Times New Roman"/>
                <a:cs typeface="Times New Roman"/>
              </a:rPr>
              <a:t>that </a:t>
            </a:r>
            <a:r>
              <a:rPr sz="3200" spc="-20" dirty="0">
                <a:solidFill>
                  <a:srgbClr val="4E3A2F"/>
                </a:solidFill>
                <a:latin typeface="Times New Roman"/>
                <a:cs typeface="Times New Roman"/>
              </a:rPr>
              <a:t>is </a:t>
            </a:r>
            <a:r>
              <a:rPr sz="3200" spc="75" dirty="0">
                <a:solidFill>
                  <a:srgbClr val="4E3A2F"/>
                </a:solidFill>
                <a:latin typeface="Times New Roman"/>
                <a:cs typeface="Times New Roman"/>
              </a:rPr>
              <a:t>maintained </a:t>
            </a:r>
            <a:r>
              <a:rPr sz="3200" spc="60" dirty="0">
                <a:solidFill>
                  <a:srgbClr val="4E3A2F"/>
                </a:solidFill>
                <a:latin typeface="Times New Roman"/>
                <a:cs typeface="Times New Roman"/>
              </a:rPr>
              <a:t>separately </a:t>
            </a:r>
            <a:r>
              <a:rPr sz="3200" spc="25" dirty="0">
                <a:solidFill>
                  <a:srgbClr val="4E3A2F"/>
                </a:solidFill>
                <a:latin typeface="Times New Roman"/>
                <a:cs typeface="Times New Roman"/>
              </a:rPr>
              <a:t>from </a:t>
            </a:r>
            <a:r>
              <a:rPr sz="3200" spc="125" dirty="0">
                <a:solidFill>
                  <a:srgbClr val="4E3A2F"/>
                </a:solidFill>
                <a:latin typeface="Times New Roman"/>
                <a:cs typeface="Times New Roman"/>
              </a:rPr>
              <a:t>the  </a:t>
            </a:r>
            <a:r>
              <a:rPr sz="3200" spc="40" dirty="0">
                <a:solidFill>
                  <a:srgbClr val="4E3A2F"/>
                </a:solidFill>
                <a:latin typeface="Times New Roman"/>
                <a:cs typeface="Times New Roman"/>
              </a:rPr>
              <a:t>organization's </a:t>
            </a:r>
            <a:r>
              <a:rPr sz="3200" spc="55" dirty="0">
                <a:solidFill>
                  <a:srgbClr val="4E3A2F"/>
                </a:solidFill>
                <a:latin typeface="Times New Roman"/>
                <a:cs typeface="Times New Roman"/>
              </a:rPr>
              <a:t>operational</a:t>
            </a:r>
            <a:r>
              <a:rPr sz="3200" spc="-80" dirty="0">
                <a:solidFill>
                  <a:srgbClr val="4E3A2F"/>
                </a:solidFill>
                <a:latin typeface="Times New Roman"/>
                <a:cs typeface="Times New Roman"/>
              </a:rPr>
              <a:t> </a:t>
            </a:r>
            <a:r>
              <a:rPr sz="3200" spc="65" dirty="0">
                <a:solidFill>
                  <a:srgbClr val="4E3A2F"/>
                </a:solidFill>
                <a:latin typeface="Times New Roman"/>
                <a:cs typeface="Times New Roman"/>
              </a:rPr>
              <a:t>database.</a:t>
            </a:r>
            <a:endParaRPr sz="3200">
              <a:latin typeface="Times New Roman"/>
              <a:cs typeface="Times New Roman"/>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US" b="1" dirty="0"/>
              <a:t>Constraints</a:t>
            </a:r>
          </a:p>
          <a:p>
            <a:r>
              <a:rPr lang="en-US" dirty="0"/>
              <a:t>Every relation has some conditions that must hold for it to be a valid relation. These conditions are called </a:t>
            </a:r>
            <a:r>
              <a:rPr lang="en-US" b="1" dirty="0"/>
              <a:t>Relational Integrity Constraints</a:t>
            </a:r>
            <a:r>
              <a:rPr lang="en-US" dirty="0"/>
              <a:t>. There are three main integrity constraints −</a:t>
            </a:r>
          </a:p>
          <a:p>
            <a:r>
              <a:rPr lang="en-US" dirty="0"/>
              <a:t>Key constraints</a:t>
            </a:r>
          </a:p>
          <a:p>
            <a:r>
              <a:rPr lang="en-US" dirty="0"/>
              <a:t>Domain constraints</a:t>
            </a:r>
          </a:p>
          <a:p>
            <a:r>
              <a:rPr lang="en-US" dirty="0"/>
              <a:t>Referential integrity constraints</a:t>
            </a:r>
          </a:p>
          <a:p>
            <a:r>
              <a:rPr lang="en-US" b="1" dirty="0"/>
              <a:t>Key Constraints</a:t>
            </a:r>
          </a:p>
          <a:p>
            <a:r>
              <a:rPr lang="en-US" dirty="0"/>
              <a:t>There must be at least one minimal subset of attributes in the relation, which can identify a </a:t>
            </a:r>
            <a:r>
              <a:rPr lang="en-US" dirty="0" err="1"/>
              <a:t>tuple</a:t>
            </a:r>
            <a:r>
              <a:rPr lang="en-US" dirty="0"/>
              <a:t> uniquely. This minimal subset of attributes is called </a:t>
            </a:r>
            <a:r>
              <a:rPr lang="en-US" b="1" dirty="0" err="1"/>
              <a:t>key</a:t>
            </a:r>
            <a:r>
              <a:rPr lang="en-US" dirty="0" err="1"/>
              <a:t>for</a:t>
            </a:r>
            <a:r>
              <a:rPr lang="en-US" dirty="0"/>
              <a:t> that relation. If there are more than one such minimal subsets, these are called </a:t>
            </a:r>
            <a:r>
              <a:rPr lang="en-US" b="1" i="1" dirty="0"/>
              <a:t>candidate keys</a:t>
            </a:r>
            <a:r>
              <a:rPr lang="en-US" dirty="0"/>
              <a:t>.</a:t>
            </a:r>
          </a:p>
          <a:p>
            <a:r>
              <a:rPr lang="en-US" dirty="0"/>
              <a:t>Key constraints force that −</a:t>
            </a:r>
          </a:p>
          <a:p>
            <a:r>
              <a:rPr lang="en-US" dirty="0"/>
              <a:t>in a relation with a key attribute, no two </a:t>
            </a:r>
            <a:r>
              <a:rPr lang="en-US" dirty="0" err="1"/>
              <a:t>tuples</a:t>
            </a:r>
            <a:r>
              <a:rPr lang="en-US" dirty="0"/>
              <a:t> can have identical values for key attributes.</a:t>
            </a:r>
          </a:p>
          <a:p>
            <a:r>
              <a:rPr lang="en-US" dirty="0"/>
              <a:t>a key attribute can not have NULL values.</a:t>
            </a:r>
          </a:p>
          <a:p>
            <a:r>
              <a:rPr lang="en-US" dirty="0"/>
              <a:t>Key constraints are also referred to as Entity Constraints.</a:t>
            </a:r>
          </a:p>
          <a:p>
            <a:r>
              <a:rPr lang="en-US" b="1" dirty="0"/>
              <a:t>Domain Constraints</a:t>
            </a:r>
          </a:p>
          <a:p>
            <a:r>
              <a:rPr lang="en-US" dirty="0"/>
              <a:t>Attributes have specific values in real-world scenario. For example, age can only be a positive integer. The same constraints have been tried to employ on the attributes of a relation. Every attribute is bound to have a specific range of values. For example, age cannot be less than zero and telephone numbers cannot contain a digit outside 0-9.</a:t>
            </a:r>
          </a:p>
          <a:p>
            <a:r>
              <a:rPr lang="en-US" b="1" dirty="0"/>
              <a:t>Referential integrity Constraints</a:t>
            </a:r>
          </a:p>
          <a:p>
            <a:r>
              <a:rPr lang="en-US" dirty="0"/>
              <a:t>Referential integrity constraints work on the concept of Foreign Keys. A foreign key is a key attribute of a relation that can be referred in other relation.</a:t>
            </a:r>
          </a:p>
          <a:p>
            <a:r>
              <a:rPr lang="en-US" dirty="0"/>
              <a:t>Referential integrity constraint states that if a relation refers to a key attribute of a different or same relation, then that key element must exist.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04800" y="914400"/>
            <a:ext cx="8458200" cy="54102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85800"/>
            <a:ext cx="8458200" cy="1754326"/>
          </a:xfrm>
          <a:prstGeom prst="rect">
            <a:avLst/>
          </a:prstGeom>
        </p:spPr>
        <p:txBody>
          <a:bodyPr wrap="square">
            <a:spAutoFit/>
          </a:bodyPr>
          <a:lstStyle/>
          <a:p>
            <a:endParaRPr lang="en-US" dirty="0"/>
          </a:p>
          <a:p>
            <a:r>
              <a:rPr lang="en-US" b="1" dirty="0"/>
              <a:t>Indexing ::</a:t>
            </a:r>
          </a:p>
          <a:p>
            <a:r>
              <a:rPr lang="en-US" dirty="0"/>
              <a:t> We know that data is stored in the form of records. Every record has a key field, which helps it to be recognized uniquely. </a:t>
            </a:r>
            <a:r>
              <a:rPr lang="en-US" b="1" dirty="0"/>
              <a:t>Indexing</a:t>
            </a:r>
            <a:r>
              <a:rPr lang="en-US" dirty="0"/>
              <a:t> is a data structure technique to efficiently retrieve records from the database files based on some attributes on which the</a:t>
            </a:r>
            <a:r>
              <a:rPr lang="en-US" b="1" dirty="0"/>
              <a:t> indexing</a:t>
            </a:r>
            <a:r>
              <a:rPr lang="en-US" dirty="0"/>
              <a:t> has been done.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Grant vs Revoke"/>
          <p:cNvPicPr>
            <a:picLocks noChangeAspect="1" noChangeArrowheads="1"/>
          </p:cNvPicPr>
          <p:nvPr/>
        </p:nvPicPr>
        <p:blipFill>
          <a:blip r:embed="rId2"/>
          <a:srcRect/>
          <a:stretch>
            <a:fillRect/>
          </a:stretch>
        </p:blipFill>
        <p:spPr bwMode="auto">
          <a:xfrm>
            <a:off x="1524000" y="304800"/>
            <a:ext cx="5715000" cy="2133601"/>
          </a:xfrm>
          <a:prstGeom prst="rect">
            <a:avLst/>
          </a:prstGeom>
          <a:noFill/>
        </p:spPr>
      </p:pic>
      <p:sp>
        <p:nvSpPr>
          <p:cNvPr id="4" name="Rectangle 3"/>
          <p:cNvSpPr/>
          <p:nvPr/>
        </p:nvSpPr>
        <p:spPr>
          <a:xfrm>
            <a:off x="0" y="2743200"/>
            <a:ext cx="9144000" cy="3139321"/>
          </a:xfrm>
          <a:prstGeom prst="rect">
            <a:avLst/>
          </a:prstGeom>
        </p:spPr>
        <p:txBody>
          <a:bodyPr wrap="square">
            <a:spAutoFit/>
          </a:bodyPr>
          <a:lstStyle/>
          <a:p>
            <a:r>
              <a:rPr lang="en-US" b="1" dirty="0"/>
              <a:t>Definition of Grant</a:t>
            </a:r>
          </a:p>
          <a:p>
            <a:r>
              <a:rPr lang="en-US" dirty="0"/>
              <a:t>The database administrator defines the </a:t>
            </a:r>
            <a:r>
              <a:rPr lang="en-US" b="1" dirty="0"/>
              <a:t>GRANT</a:t>
            </a:r>
            <a:r>
              <a:rPr lang="en-US" dirty="0"/>
              <a:t> command in SQL for giving the access or privileges to the users of the database. Three major components which are involved in the authorization are the users, privilege/s (operations) and a database object. The</a:t>
            </a:r>
            <a:r>
              <a:rPr lang="en-US" b="1" dirty="0"/>
              <a:t> user</a:t>
            </a:r>
            <a:r>
              <a:rPr lang="en-US" dirty="0"/>
              <a:t> is the one who triggers the execution of the application program.</a:t>
            </a:r>
            <a:r>
              <a:rPr lang="en-US" b="1" dirty="0"/>
              <a:t> Operations</a:t>
            </a:r>
            <a:r>
              <a:rPr lang="en-US" dirty="0"/>
              <a:t> are the component which is embedded in an application program. The </a:t>
            </a:r>
            <a:r>
              <a:rPr lang="en-US" b="1" dirty="0"/>
              <a:t>operations</a:t>
            </a:r>
            <a:r>
              <a:rPr lang="en-US" dirty="0"/>
              <a:t> are performed on database objects such as relation or view name.</a:t>
            </a:r>
          </a:p>
          <a:p>
            <a:r>
              <a:rPr lang="en-US" dirty="0"/>
              <a:t>SYNTAX of GRANT Command:</a:t>
            </a:r>
          </a:p>
          <a:p>
            <a:r>
              <a:rPr lang="en-US" dirty="0"/>
              <a:t>grant &lt;privilege record&gt;</a:t>
            </a:r>
            <a:br>
              <a:rPr lang="en-US" dirty="0"/>
            </a:br>
            <a:r>
              <a:rPr lang="en-US" dirty="0"/>
              <a:t>on &lt;relation title or view title&gt;</a:t>
            </a:r>
            <a:br>
              <a:rPr lang="en-US" dirty="0"/>
            </a:br>
            <a:r>
              <a:rPr lang="en-US" dirty="0"/>
              <a:t>to &lt;user/role record&gt;;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9144000" cy="6186309"/>
          </a:xfrm>
          <a:prstGeom prst="rect">
            <a:avLst/>
          </a:prstGeom>
        </p:spPr>
        <p:txBody>
          <a:bodyPr wrap="square">
            <a:spAutoFit/>
          </a:bodyPr>
          <a:lstStyle/>
          <a:p>
            <a:r>
              <a:rPr lang="en-US" dirty="0"/>
              <a:t>Here the privilege list could involve select, insert, update and delete operations or combination of them. These three aspects of the command are checked by authorization control before proceeding.</a:t>
            </a:r>
          </a:p>
          <a:p>
            <a:r>
              <a:rPr lang="en-US" dirty="0"/>
              <a:t>When an owner account A1 of the relation (table) R grants privilege to another account A2 on R then the account A2 can access the relation R and is </a:t>
            </a:r>
            <a:r>
              <a:rPr lang="en-US" dirty="0" err="1"/>
              <a:t>authorised</a:t>
            </a:r>
            <a:r>
              <a:rPr lang="en-US" dirty="0"/>
              <a:t> to give the privileges to another account on R. If the A1 revokes the privileges from A2 on R1 then, all the privileges that A2 propagated will be revoked automatically by the system. So, this is how the privileges on tables can propagate. Thus, a DBMS permitting propagation should follow the privileges that are granted so that the privileges can be revoked easily.</a:t>
            </a:r>
          </a:p>
          <a:p>
            <a:r>
              <a:rPr lang="en-US" dirty="0"/>
              <a:t>Let’s take an example to illustrate the Granting of privileges. We have two schemas for the tables Faculty and Department and accounts A1 and A2.</a:t>
            </a:r>
          </a:p>
          <a:p>
            <a:r>
              <a:rPr lang="en-US" b="1" dirty="0"/>
              <a:t>GRANT</a:t>
            </a:r>
            <a:r>
              <a:rPr lang="en-US" dirty="0"/>
              <a:t> SELECT, INSERT, UPDATE </a:t>
            </a:r>
            <a:r>
              <a:rPr lang="en-US" b="1" dirty="0"/>
              <a:t>ON</a:t>
            </a:r>
            <a:r>
              <a:rPr lang="en-US" dirty="0"/>
              <a:t> FACULTY, DEPARTMENT </a:t>
            </a:r>
            <a:r>
              <a:rPr lang="en-US" b="1" dirty="0"/>
              <a:t>TO</a:t>
            </a:r>
            <a:r>
              <a:rPr lang="en-US" dirty="0"/>
              <a:t> A1, A2;</a:t>
            </a:r>
          </a:p>
          <a:p>
            <a:r>
              <a:rPr lang="en-US" dirty="0"/>
              <a:t>In the above given example, the account A1 and A2 are allowed to perform the select, insert and update operations on the employee and department table.</a:t>
            </a:r>
          </a:p>
          <a:p>
            <a:r>
              <a:rPr lang="en-US" b="1" dirty="0"/>
              <a:t>Definition of Revoke</a:t>
            </a:r>
          </a:p>
          <a:p>
            <a:r>
              <a:rPr lang="en-US" dirty="0"/>
              <a:t>The </a:t>
            </a:r>
            <a:r>
              <a:rPr lang="en-US" b="1" dirty="0"/>
              <a:t>REVOKE</a:t>
            </a:r>
            <a:r>
              <a:rPr lang="en-US" dirty="0"/>
              <a:t> command in SQL is defined to take away the granted privileges (authorizations) from the user of the database. The one who has the authority to withdraw the privileges is the database administrator.</a:t>
            </a:r>
          </a:p>
          <a:p>
            <a:r>
              <a:rPr lang="en-US" dirty="0"/>
              <a:t>SYNTAX of REVOKE Command:</a:t>
            </a:r>
          </a:p>
          <a:p>
            <a:r>
              <a:rPr lang="en-US" dirty="0"/>
              <a:t>revoke &lt;privilege list&gt;</a:t>
            </a:r>
            <a:br>
              <a:rPr lang="en-US" dirty="0"/>
            </a:br>
            <a:r>
              <a:rPr lang="en-US" dirty="0"/>
              <a:t>on &lt;relation name or view name&gt;</a:t>
            </a:r>
            <a:br>
              <a:rPr lang="en-US" dirty="0"/>
            </a:br>
            <a:r>
              <a:rPr lang="en-US" dirty="0"/>
              <a:t>from &lt;user/role list&gt;;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4350" y="5345179"/>
            <a:ext cx="8629650" cy="11811"/>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480059"/>
            <a:ext cx="489203" cy="417575"/>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0" y="480059"/>
            <a:ext cx="4087368" cy="417575"/>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3520440" y="480059"/>
            <a:ext cx="681227" cy="417575"/>
          </a:xfrm>
          <a:prstGeom prst="rect">
            <a:avLst/>
          </a:prstGeom>
          <a:blipFill>
            <a:blip r:embed="rId5" cstate="print"/>
            <a:stretch>
              <a:fillRect/>
            </a:stretch>
          </a:blipFill>
        </p:spPr>
        <p:txBody>
          <a:bodyPr wrap="square" lIns="0" tIns="0" rIns="0" bIns="0" rtlCol="0"/>
          <a:lstStyle/>
          <a:p>
            <a:endParaRPr/>
          </a:p>
        </p:txBody>
      </p:sp>
      <p:sp>
        <p:nvSpPr>
          <p:cNvPr id="6" name="object 6"/>
          <p:cNvSpPr txBox="1">
            <a:spLocks noGrp="1"/>
          </p:cNvSpPr>
          <p:nvPr>
            <p:ph type="title"/>
          </p:nvPr>
        </p:nvSpPr>
        <p:spPr>
          <a:xfrm>
            <a:off x="193040" y="19298"/>
            <a:ext cx="3392170" cy="574040"/>
          </a:xfrm>
          <a:prstGeom prst="rect">
            <a:avLst/>
          </a:prstGeom>
        </p:spPr>
        <p:txBody>
          <a:bodyPr vert="horz" wrap="square" lIns="0" tIns="12700" rIns="0" bIns="0" rtlCol="0">
            <a:spAutoFit/>
          </a:bodyPr>
          <a:lstStyle/>
          <a:p>
            <a:pPr marL="12700">
              <a:lnSpc>
                <a:spcPct val="100000"/>
              </a:lnSpc>
              <a:spcBef>
                <a:spcPts val="100"/>
              </a:spcBef>
            </a:pPr>
            <a:r>
              <a:rPr sz="3600" spc="-235" dirty="0">
                <a:solidFill>
                  <a:srgbClr val="001F5F"/>
                </a:solidFill>
                <a:latin typeface="Arial"/>
                <a:cs typeface="Arial"/>
              </a:rPr>
              <a:t>DDL</a:t>
            </a:r>
            <a:r>
              <a:rPr sz="3600" spc="-155" dirty="0">
                <a:solidFill>
                  <a:srgbClr val="001F5F"/>
                </a:solidFill>
                <a:latin typeface="Arial"/>
                <a:cs typeface="Arial"/>
              </a:rPr>
              <a:t> </a:t>
            </a:r>
            <a:r>
              <a:rPr sz="3600" spc="-295" dirty="0">
                <a:solidFill>
                  <a:srgbClr val="001F5F"/>
                </a:solidFill>
                <a:latin typeface="Arial"/>
                <a:cs typeface="Arial"/>
              </a:rPr>
              <a:t>COMMANDS</a:t>
            </a:r>
            <a:endParaRPr sz="3600">
              <a:latin typeface="Arial"/>
              <a:cs typeface="Arial"/>
            </a:endParaRPr>
          </a:p>
        </p:txBody>
      </p:sp>
      <p:sp>
        <p:nvSpPr>
          <p:cNvPr id="7" name="object 7"/>
          <p:cNvSpPr txBox="1"/>
          <p:nvPr/>
        </p:nvSpPr>
        <p:spPr>
          <a:xfrm>
            <a:off x="78740" y="653028"/>
            <a:ext cx="8087995" cy="5732780"/>
          </a:xfrm>
          <a:prstGeom prst="rect">
            <a:avLst/>
          </a:prstGeom>
        </p:spPr>
        <p:txBody>
          <a:bodyPr vert="horz" wrap="square" lIns="0" tIns="12700" rIns="0" bIns="0" rtlCol="0">
            <a:spAutoFit/>
          </a:bodyPr>
          <a:lstStyle/>
          <a:p>
            <a:pPr marL="12700" marR="4431665">
              <a:lnSpc>
                <a:spcPct val="120000"/>
              </a:lnSpc>
              <a:spcBef>
                <a:spcPts val="100"/>
              </a:spcBef>
            </a:pPr>
            <a:r>
              <a:rPr sz="2400" spc="10" dirty="0">
                <a:solidFill>
                  <a:srgbClr val="00AF50"/>
                </a:solidFill>
                <a:latin typeface="Georgia"/>
                <a:cs typeface="Georgia"/>
              </a:rPr>
              <a:t>1.Create </a:t>
            </a:r>
            <a:r>
              <a:rPr sz="2400" spc="-40" dirty="0">
                <a:solidFill>
                  <a:srgbClr val="00AF50"/>
                </a:solidFill>
                <a:latin typeface="Georgia"/>
                <a:cs typeface="Georgia"/>
              </a:rPr>
              <a:t>Statement </a:t>
            </a:r>
            <a:r>
              <a:rPr sz="2400" spc="-150" dirty="0">
                <a:solidFill>
                  <a:srgbClr val="00AF50"/>
                </a:solidFill>
                <a:latin typeface="Georgia"/>
                <a:cs typeface="Georgia"/>
              </a:rPr>
              <a:t>:: </a:t>
            </a:r>
            <a:r>
              <a:rPr sz="2400" spc="-150" dirty="0">
                <a:solidFill>
                  <a:srgbClr val="443229"/>
                </a:solidFill>
                <a:latin typeface="Georgia"/>
                <a:cs typeface="Georgia"/>
              </a:rPr>
              <a:t> </a:t>
            </a:r>
            <a:r>
              <a:rPr sz="2400" spc="-90" dirty="0">
                <a:solidFill>
                  <a:srgbClr val="443229"/>
                </a:solidFill>
                <a:latin typeface="Georgia"/>
                <a:cs typeface="Georgia"/>
              </a:rPr>
              <a:t>(i)Create </a:t>
            </a:r>
            <a:r>
              <a:rPr sz="2400" spc="-25" dirty="0">
                <a:solidFill>
                  <a:srgbClr val="443229"/>
                </a:solidFill>
                <a:latin typeface="Georgia"/>
                <a:cs typeface="Georgia"/>
              </a:rPr>
              <a:t>table</a:t>
            </a:r>
            <a:r>
              <a:rPr sz="2400" spc="15" dirty="0">
                <a:solidFill>
                  <a:srgbClr val="443229"/>
                </a:solidFill>
                <a:latin typeface="Georgia"/>
                <a:cs typeface="Georgia"/>
              </a:rPr>
              <a:t> </a:t>
            </a:r>
            <a:r>
              <a:rPr sz="2400" spc="-45" dirty="0">
                <a:solidFill>
                  <a:srgbClr val="443229"/>
                </a:solidFill>
                <a:latin typeface="Georgia"/>
                <a:cs typeface="Georgia"/>
              </a:rPr>
              <a:t>&lt;tablename&gt;</a:t>
            </a:r>
            <a:endParaRPr sz="2400">
              <a:latin typeface="Georgia"/>
              <a:cs typeface="Georgia"/>
            </a:endParaRPr>
          </a:p>
          <a:p>
            <a:pPr marL="12700">
              <a:lnSpc>
                <a:spcPct val="100000"/>
              </a:lnSpc>
              <a:spcBef>
                <a:spcPts val="575"/>
              </a:spcBef>
            </a:pPr>
            <a:r>
              <a:rPr sz="2400" spc="-85" dirty="0">
                <a:solidFill>
                  <a:srgbClr val="443229"/>
                </a:solidFill>
                <a:latin typeface="Georgia"/>
                <a:cs typeface="Georgia"/>
              </a:rPr>
              <a:t>(Fieldname </a:t>
            </a:r>
            <a:r>
              <a:rPr sz="2400" spc="-55" dirty="0">
                <a:solidFill>
                  <a:srgbClr val="443229"/>
                </a:solidFill>
                <a:latin typeface="Georgia"/>
                <a:cs typeface="Georgia"/>
              </a:rPr>
              <a:t>datatype(size) </a:t>
            </a:r>
            <a:r>
              <a:rPr sz="2400" spc="-110" dirty="0">
                <a:solidFill>
                  <a:srgbClr val="443229"/>
                </a:solidFill>
                <a:latin typeface="Georgia"/>
                <a:cs typeface="Georgia"/>
              </a:rPr>
              <a:t>Key</a:t>
            </a:r>
            <a:r>
              <a:rPr sz="2400" spc="100" dirty="0">
                <a:solidFill>
                  <a:srgbClr val="443229"/>
                </a:solidFill>
                <a:latin typeface="Georgia"/>
                <a:cs typeface="Georgia"/>
              </a:rPr>
              <a:t> </a:t>
            </a:r>
            <a:r>
              <a:rPr sz="2400" spc="-95" dirty="0">
                <a:solidFill>
                  <a:srgbClr val="443229"/>
                </a:solidFill>
                <a:latin typeface="Georgia"/>
                <a:cs typeface="Georgia"/>
              </a:rPr>
              <a:t>constraint));</a:t>
            </a:r>
            <a:endParaRPr sz="2400">
              <a:latin typeface="Georgia"/>
              <a:cs typeface="Georgia"/>
            </a:endParaRPr>
          </a:p>
          <a:p>
            <a:pPr marL="12700" marR="5080">
              <a:lnSpc>
                <a:spcPct val="120000"/>
              </a:lnSpc>
            </a:pPr>
            <a:r>
              <a:rPr sz="2400" spc="-175" dirty="0">
                <a:solidFill>
                  <a:srgbClr val="443229"/>
                </a:solidFill>
                <a:latin typeface="Georgia"/>
                <a:cs typeface="Georgia"/>
              </a:rPr>
              <a:t>(ii) </a:t>
            </a:r>
            <a:r>
              <a:rPr sz="2400" spc="-40" dirty="0">
                <a:solidFill>
                  <a:srgbClr val="443229"/>
                </a:solidFill>
                <a:latin typeface="Georgia"/>
                <a:cs typeface="Georgia"/>
              </a:rPr>
              <a:t>Create </a:t>
            </a:r>
            <a:r>
              <a:rPr sz="2400" spc="-25" dirty="0">
                <a:solidFill>
                  <a:srgbClr val="443229"/>
                </a:solidFill>
                <a:latin typeface="Georgia"/>
                <a:cs typeface="Georgia"/>
              </a:rPr>
              <a:t>table </a:t>
            </a:r>
            <a:r>
              <a:rPr sz="2400" spc="-30" dirty="0">
                <a:solidFill>
                  <a:srgbClr val="443229"/>
                </a:solidFill>
                <a:latin typeface="Georgia"/>
                <a:cs typeface="Georgia"/>
              </a:rPr>
              <a:t>&lt;tablename&gt;as </a:t>
            </a:r>
            <a:r>
              <a:rPr sz="2400" spc="10" dirty="0">
                <a:solidFill>
                  <a:srgbClr val="443229"/>
                </a:solidFill>
                <a:latin typeface="Georgia"/>
                <a:cs typeface="Georgia"/>
              </a:rPr>
              <a:t>select </a:t>
            </a:r>
            <a:r>
              <a:rPr sz="2400" spc="270" dirty="0">
                <a:solidFill>
                  <a:srgbClr val="443229"/>
                </a:solidFill>
                <a:latin typeface="Georgia"/>
                <a:cs typeface="Georgia"/>
              </a:rPr>
              <a:t>* </a:t>
            </a:r>
            <a:r>
              <a:rPr sz="2400" spc="-120" dirty="0">
                <a:solidFill>
                  <a:srgbClr val="443229"/>
                </a:solidFill>
                <a:latin typeface="Georgia"/>
                <a:cs typeface="Georgia"/>
              </a:rPr>
              <a:t>from </a:t>
            </a:r>
            <a:r>
              <a:rPr sz="2400" spc="-55" dirty="0">
                <a:solidFill>
                  <a:srgbClr val="443229"/>
                </a:solidFill>
                <a:latin typeface="Georgia"/>
                <a:cs typeface="Georgia"/>
              </a:rPr>
              <a:t>&lt;oldtablename&gt; </a:t>
            </a:r>
            <a:r>
              <a:rPr sz="2400" spc="-55" dirty="0">
                <a:solidFill>
                  <a:srgbClr val="00AF50"/>
                </a:solidFill>
                <a:latin typeface="Georgia"/>
                <a:cs typeface="Georgia"/>
              </a:rPr>
              <a:t> </a:t>
            </a:r>
            <a:r>
              <a:rPr sz="2400" spc="-95" dirty="0">
                <a:solidFill>
                  <a:srgbClr val="00AF50"/>
                </a:solidFill>
                <a:latin typeface="Georgia"/>
                <a:cs typeface="Georgia"/>
              </a:rPr>
              <a:t>2.Alter</a:t>
            </a:r>
            <a:r>
              <a:rPr sz="2400" spc="-20" dirty="0">
                <a:solidFill>
                  <a:srgbClr val="00AF50"/>
                </a:solidFill>
                <a:latin typeface="Georgia"/>
                <a:cs typeface="Georgia"/>
              </a:rPr>
              <a:t> </a:t>
            </a:r>
            <a:r>
              <a:rPr sz="2400" spc="-55" dirty="0">
                <a:solidFill>
                  <a:srgbClr val="00AF50"/>
                </a:solidFill>
                <a:latin typeface="Georgia"/>
                <a:cs typeface="Georgia"/>
              </a:rPr>
              <a:t>Statement</a:t>
            </a:r>
            <a:r>
              <a:rPr sz="2400" spc="-55" dirty="0">
                <a:solidFill>
                  <a:srgbClr val="443229"/>
                </a:solidFill>
                <a:latin typeface="Georgia"/>
                <a:cs typeface="Georgia"/>
              </a:rPr>
              <a:t>::</a:t>
            </a:r>
            <a:endParaRPr sz="2400">
              <a:latin typeface="Georgia"/>
              <a:cs typeface="Georgia"/>
            </a:endParaRPr>
          </a:p>
          <a:p>
            <a:pPr marL="12700">
              <a:lnSpc>
                <a:spcPct val="100000"/>
              </a:lnSpc>
              <a:spcBef>
                <a:spcPts val="580"/>
              </a:spcBef>
            </a:pPr>
            <a:r>
              <a:rPr sz="2400" spc="-155" dirty="0">
                <a:solidFill>
                  <a:srgbClr val="443229"/>
                </a:solidFill>
                <a:latin typeface="Georgia"/>
                <a:cs typeface="Georgia"/>
              </a:rPr>
              <a:t>(i)Alter </a:t>
            </a:r>
            <a:r>
              <a:rPr sz="2400" spc="-25" dirty="0">
                <a:solidFill>
                  <a:srgbClr val="443229"/>
                </a:solidFill>
                <a:latin typeface="Georgia"/>
                <a:cs typeface="Georgia"/>
              </a:rPr>
              <a:t>table</a:t>
            </a:r>
            <a:r>
              <a:rPr sz="2400" spc="105" dirty="0">
                <a:solidFill>
                  <a:srgbClr val="443229"/>
                </a:solidFill>
                <a:latin typeface="Georgia"/>
                <a:cs typeface="Georgia"/>
              </a:rPr>
              <a:t> </a:t>
            </a:r>
            <a:r>
              <a:rPr sz="2400" spc="-45" dirty="0">
                <a:solidFill>
                  <a:srgbClr val="443229"/>
                </a:solidFill>
                <a:latin typeface="Georgia"/>
                <a:cs typeface="Georgia"/>
              </a:rPr>
              <a:t>&lt;tablename&gt;</a:t>
            </a:r>
            <a:endParaRPr sz="2400">
              <a:latin typeface="Georgia"/>
              <a:cs typeface="Georgia"/>
            </a:endParaRPr>
          </a:p>
          <a:p>
            <a:pPr marL="12700" marR="2089785">
              <a:lnSpc>
                <a:spcPct val="120000"/>
              </a:lnSpc>
            </a:pPr>
            <a:r>
              <a:rPr sz="2400" spc="-105" dirty="0">
                <a:solidFill>
                  <a:srgbClr val="443229"/>
                </a:solidFill>
                <a:latin typeface="Georgia"/>
                <a:cs typeface="Georgia"/>
              </a:rPr>
              <a:t>Add(Fieldname </a:t>
            </a:r>
            <a:r>
              <a:rPr sz="2400" spc="-55" dirty="0">
                <a:solidFill>
                  <a:srgbClr val="443229"/>
                </a:solidFill>
                <a:latin typeface="Georgia"/>
                <a:cs typeface="Georgia"/>
              </a:rPr>
              <a:t>datatype(size) </a:t>
            </a:r>
            <a:r>
              <a:rPr sz="2400" spc="-110" dirty="0">
                <a:solidFill>
                  <a:srgbClr val="443229"/>
                </a:solidFill>
                <a:latin typeface="Georgia"/>
                <a:cs typeface="Georgia"/>
              </a:rPr>
              <a:t>Key </a:t>
            </a:r>
            <a:r>
              <a:rPr sz="2400" spc="-95" dirty="0">
                <a:solidFill>
                  <a:srgbClr val="443229"/>
                </a:solidFill>
                <a:latin typeface="Georgia"/>
                <a:cs typeface="Georgia"/>
              </a:rPr>
              <a:t>constraint));  </a:t>
            </a:r>
            <a:r>
              <a:rPr sz="2400" spc="-155" dirty="0">
                <a:solidFill>
                  <a:srgbClr val="443229"/>
                </a:solidFill>
                <a:latin typeface="Georgia"/>
                <a:cs typeface="Georgia"/>
              </a:rPr>
              <a:t>(ii)Alter </a:t>
            </a:r>
            <a:r>
              <a:rPr sz="2400" spc="-25" dirty="0">
                <a:solidFill>
                  <a:srgbClr val="443229"/>
                </a:solidFill>
                <a:latin typeface="Georgia"/>
                <a:cs typeface="Georgia"/>
              </a:rPr>
              <a:t>table</a:t>
            </a:r>
            <a:r>
              <a:rPr sz="2400" spc="-315" dirty="0">
                <a:solidFill>
                  <a:srgbClr val="443229"/>
                </a:solidFill>
                <a:latin typeface="Georgia"/>
                <a:cs typeface="Georgia"/>
              </a:rPr>
              <a:t> </a:t>
            </a:r>
            <a:r>
              <a:rPr sz="2400" spc="-45" dirty="0">
                <a:solidFill>
                  <a:srgbClr val="443229"/>
                </a:solidFill>
                <a:latin typeface="Georgia"/>
                <a:cs typeface="Georgia"/>
              </a:rPr>
              <a:t>&lt;tablename&gt;</a:t>
            </a:r>
            <a:endParaRPr sz="2400">
              <a:latin typeface="Georgia"/>
              <a:cs typeface="Georgia"/>
            </a:endParaRPr>
          </a:p>
          <a:p>
            <a:pPr marL="12700">
              <a:lnSpc>
                <a:spcPct val="100000"/>
              </a:lnSpc>
              <a:spcBef>
                <a:spcPts val="575"/>
              </a:spcBef>
            </a:pPr>
            <a:r>
              <a:rPr sz="2400" spc="-105" dirty="0">
                <a:solidFill>
                  <a:srgbClr val="443229"/>
                </a:solidFill>
                <a:latin typeface="Georgia"/>
                <a:cs typeface="Georgia"/>
              </a:rPr>
              <a:t>Modify(Fieldname</a:t>
            </a:r>
            <a:r>
              <a:rPr sz="2400" spc="-10" dirty="0">
                <a:solidFill>
                  <a:srgbClr val="443229"/>
                </a:solidFill>
                <a:latin typeface="Georgia"/>
                <a:cs typeface="Georgia"/>
              </a:rPr>
              <a:t> </a:t>
            </a:r>
            <a:r>
              <a:rPr sz="2400" spc="-70" dirty="0">
                <a:solidFill>
                  <a:srgbClr val="443229"/>
                </a:solidFill>
                <a:latin typeface="Georgia"/>
                <a:cs typeface="Georgia"/>
              </a:rPr>
              <a:t>datatype(size));</a:t>
            </a:r>
            <a:endParaRPr sz="2400">
              <a:latin typeface="Georgia"/>
              <a:cs typeface="Georgia"/>
            </a:endParaRPr>
          </a:p>
          <a:p>
            <a:pPr marL="12700" marR="5032375">
              <a:lnSpc>
                <a:spcPct val="120000"/>
              </a:lnSpc>
              <a:spcBef>
                <a:spcPts val="5"/>
              </a:spcBef>
              <a:buAutoNum type="arabicPeriod" startAt="3"/>
              <a:tabLst>
                <a:tab pos="344805" algn="l"/>
              </a:tabLst>
            </a:pPr>
            <a:r>
              <a:rPr sz="2400" spc="-45" dirty="0">
                <a:solidFill>
                  <a:srgbClr val="00AF50"/>
                </a:solidFill>
                <a:latin typeface="Georgia"/>
                <a:cs typeface="Georgia"/>
              </a:rPr>
              <a:t>Describe </a:t>
            </a:r>
            <a:r>
              <a:rPr sz="2400" spc="-60" dirty="0">
                <a:solidFill>
                  <a:srgbClr val="00AF50"/>
                </a:solidFill>
                <a:latin typeface="Georgia"/>
                <a:cs typeface="Georgia"/>
              </a:rPr>
              <a:t>Statement:: </a:t>
            </a:r>
            <a:r>
              <a:rPr sz="2400" spc="-60" dirty="0">
                <a:solidFill>
                  <a:srgbClr val="443229"/>
                </a:solidFill>
                <a:latin typeface="Georgia"/>
                <a:cs typeface="Georgia"/>
              </a:rPr>
              <a:t> </a:t>
            </a:r>
            <a:r>
              <a:rPr sz="2400" spc="-10" dirty="0">
                <a:solidFill>
                  <a:srgbClr val="443229"/>
                </a:solidFill>
                <a:latin typeface="Georgia"/>
                <a:cs typeface="Georgia"/>
              </a:rPr>
              <a:t>Desc</a:t>
            </a:r>
            <a:r>
              <a:rPr sz="2400" spc="-5" dirty="0">
                <a:solidFill>
                  <a:srgbClr val="443229"/>
                </a:solidFill>
                <a:latin typeface="Georgia"/>
                <a:cs typeface="Georgia"/>
              </a:rPr>
              <a:t> </a:t>
            </a:r>
            <a:r>
              <a:rPr sz="2400" spc="-50" dirty="0">
                <a:solidFill>
                  <a:srgbClr val="443229"/>
                </a:solidFill>
                <a:latin typeface="Georgia"/>
                <a:cs typeface="Georgia"/>
              </a:rPr>
              <a:t>&lt;tablename&gt;</a:t>
            </a:r>
            <a:endParaRPr sz="2400">
              <a:latin typeface="Georgia"/>
              <a:cs typeface="Georgia"/>
            </a:endParaRPr>
          </a:p>
          <a:p>
            <a:pPr marL="12700" marR="4908550">
              <a:lnSpc>
                <a:spcPts val="3460"/>
              </a:lnSpc>
              <a:spcBef>
                <a:spcPts val="204"/>
              </a:spcBef>
              <a:buAutoNum type="arabicPeriod" startAt="3"/>
              <a:tabLst>
                <a:tab pos="344805" algn="l"/>
              </a:tabLst>
            </a:pPr>
            <a:r>
              <a:rPr sz="2400" spc="-150" dirty="0">
                <a:solidFill>
                  <a:srgbClr val="00AF50"/>
                </a:solidFill>
                <a:latin typeface="Georgia"/>
                <a:cs typeface="Georgia"/>
              </a:rPr>
              <a:t>Drop </a:t>
            </a:r>
            <a:r>
              <a:rPr sz="2400" spc="-60" dirty="0">
                <a:solidFill>
                  <a:srgbClr val="00AF50"/>
                </a:solidFill>
                <a:latin typeface="Georgia"/>
                <a:cs typeface="Georgia"/>
              </a:rPr>
              <a:t>Statement:: </a:t>
            </a:r>
            <a:r>
              <a:rPr sz="2400" spc="-60" dirty="0">
                <a:solidFill>
                  <a:srgbClr val="443229"/>
                </a:solidFill>
                <a:latin typeface="Georgia"/>
                <a:cs typeface="Georgia"/>
              </a:rPr>
              <a:t> </a:t>
            </a:r>
            <a:r>
              <a:rPr sz="2400" spc="-150" dirty="0">
                <a:solidFill>
                  <a:srgbClr val="443229"/>
                </a:solidFill>
                <a:latin typeface="Georgia"/>
                <a:cs typeface="Georgia"/>
              </a:rPr>
              <a:t>Drop </a:t>
            </a:r>
            <a:r>
              <a:rPr sz="2400" spc="-25" dirty="0">
                <a:solidFill>
                  <a:srgbClr val="443229"/>
                </a:solidFill>
                <a:latin typeface="Georgia"/>
                <a:cs typeface="Georgia"/>
              </a:rPr>
              <a:t>table</a:t>
            </a:r>
            <a:r>
              <a:rPr sz="2400" spc="100" dirty="0">
                <a:solidFill>
                  <a:srgbClr val="443229"/>
                </a:solidFill>
                <a:latin typeface="Georgia"/>
                <a:cs typeface="Georgia"/>
              </a:rPr>
              <a:t> </a:t>
            </a:r>
            <a:r>
              <a:rPr sz="2400" spc="-50" dirty="0">
                <a:solidFill>
                  <a:srgbClr val="443229"/>
                </a:solidFill>
                <a:latin typeface="Georgia"/>
                <a:cs typeface="Georgia"/>
              </a:rPr>
              <a:t>&lt;tablename&gt;</a:t>
            </a:r>
            <a:endParaRPr sz="2400">
              <a:latin typeface="Georgia"/>
              <a:cs typeface="Georgia"/>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4350" y="1046103"/>
            <a:ext cx="8629650" cy="1905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297179" y="0"/>
            <a:ext cx="605027" cy="208788"/>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297179" y="326136"/>
            <a:ext cx="605027" cy="370331"/>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297179" y="813816"/>
            <a:ext cx="605027" cy="370332"/>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297179" y="1301496"/>
            <a:ext cx="605027" cy="370332"/>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297179" y="1789176"/>
            <a:ext cx="605027" cy="370332"/>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297179" y="2276855"/>
            <a:ext cx="605027" cy="370332"/>
          </a:xfrm>
          <a:prstGeom prst="rect">
            <a:avLst/>
          </a:prstGeom>
          <a:blipFill>
            <a:blip r:embed="rId4" cstate="print"/>
            <a:stretch>
              <a:fillRect/>
            </a:stretch>
          </a:blipFill>
        </p:spPr>
        <p:txBody>
          <a:bodyPr wrap="square" lIns="0" tIns="0" rIns="0" bIns="0" rtlCol="0"/>
          <a:lstStyle/>
          <a:p>
            <a:endParaRPr/>
          </a:p>
        </p:txBody>
      </p:sp>
      <p:sp>
        <p:nvSpPr>
          <p:cNvPr id="9" name="object 9"/>
          <p:cNvSpPr txBox="1"/>
          <p:nvPr/>
        </p:nvSpPr>
        <p:spPr>
          <a:xfrm>
            <a:off x="383540" y="0"/>
            <a:ext cx="4349750" cy="5970270"/>
          </a:xfrm>
          <a:prstGeom prst="rect">
            <a:avLst/>
          </a:prstGeom>
        </p:spPr>
        <p:txBody>
          <a:bodyPr vert="horz" wrap="square" lIns="0" tIns="12700" rIns="0" bIns="0" rtlCol="0">
            <a:spAutoFit/>
          </a:bodyPr>
          <a:lstStyle/>
          <a:p>
            <a:pPr marL="12700">
              <a:lnSpc>
                <a:spcPct val="100000"/>
              </a:lnSpc>
              <a:spcBef>
                <a:spcPts val="100"/>
              </a:spcBef>
            </a:pPr>
            <a:r>
              <a:rPr sz="3000" spc="-330" dirty="0">
                <a:solidFill>
                  <a:srgbClr val="FF0000"/>
                </a:solidFill>
                <a:latin typeface="Georgia"/>
                <a:cs typeface="Georgia"/>
              </a:rPr>
              <a:t>DML</a:t>
            </a:r>
            <a:r>
              <a:rPr sz="3000" spc="-5" dirty="0">
                <a:solidFill>
                  <a:srgbClr val="FF0000"/>
                </a:solidFill>
                <a:latin typeface="Georgia"/>
                <a:cs typeface="Georgia"/>
              </a:rPr>
              <a:t> </a:t>
            </a:r>
            <a:r>
              <a:rPr sz="3000" spc="-135" dirty="0">
                <a:solidFill>
                  <a:srgbClr val="FF0000"/>
                </a:solidFill>
                <a:latin typeface="Georgia"/>
                <a:cs typeface="Georgia"/>
              </a:rPr>
              <a:t>Command::</a:t>
            </a:r>
            <a:endParaRPr sz="3000">
              <a:latin typeface="Georgia"/>
              <a:cs typeface="Georgia"/>
            </a:endParaRPr>
          </a:p>
          <a:p>
            <a:pPr>
              <a:lnSpc>
                <a:spcPct val="100000"/>
              </a:lnSpc>
            </a:pPr>
            <a:endParaRPr sz="3400">
              <a:latin typeface="Times New Roman"/>
              <a:cs typeface="Times New Roman"/>
            </a:endParaRPr>
          </a:p>
          <a:p>
            <a:pPr>
              <a:lnSpc>
                <a:spcPct val="100000"/>
              </a:lnSpc>
              <a:spcBef>
                <a:spcPts val="15"/>
              </a:spcBef>
            </a:pPr>
            <a:endParaRPr sz="2850">
              <a:latin typeface="Times New Roman"/>
              <a:cs typeface="Times New Roman"/>
            </a:endParaRPr>
          </a:p>
          <a:p>
            <a:pPr marL="12700" marR="424180">
              <a:lnSpc>
                <a:spcPct val="100000"/>
              </a:lnSpc>
            </a:pPr>
            <a:r>
              <a:rPr sz="3000" dirty="0">
                <a:solidFill>
                  <a:srgbClr val="FF0000"/>
                </a:solidFill>
                <a:latin typeface="Georgia"/>
                <a:cs typeface="Georgia"/>
              </a:rPr>
              <a:t>1.insert </a:t>
            </a:r>
            <a:r>
              <a:rPr sz="3000" spc="-70" dirty="0">
                <a:solidFill>
                  <a:srgbClr val="FF0000"/>
                </a:solidFill>
                <a:latin typeface="Georgia"/>
                <a:cs typeface="Georgia"/>
              </a:rPr>
              <a:t>Statement:: </a:t>
            </a:r>
            <a:r>
              <a:rPr sz="3000" spc="-70" dirty="0">
                <a:solidFill>
                  <a:srgbClr val="4E3A2F"/>
                </a:solidFill>
                <a:latin typeface="Georgia"/>
                <a:cs typeface="Georgia"/>
              </a:rPr>
              <a:t> </a:t>
            </a:r>
            <a:r>
              <a:rPr sz="3000" spc="-105" dirty="0">
                <a:solidFill>
                  <a:srgbClr val="4E3A2F"/>
                </a:solidFill>
                <a:latin typeface="Georgia"/>
                <a:cs typeface="Georgia"/>
              </a:rPr>
              <a:t>Insert </a:t>
            </a:r>
            <a:r>
              <a:rPr sz="3000" spc="-135" dirty="0">
                <a:solidFill>
                  <a:srgbClr val="4E3A2F"/>
                </a:solidFill>
                <a:latin typeface="Georgia"/>
                <a:cs typeface="Georgia"/>
              </a:rPr>
              <a:t>into</a:t>
            </a:r>
            <a:r>
              <a:rPr sz="3000" spc="80" dirty="0">
                <a:solidFill>
                  <a:srgbClr val="4E3A2F"/>
                </a:solidFill>
                <a:latin typeface="Georgia"/>
                <a:cs typeface="Georgia"/>
              </a:rPr>
              <a:t> </a:t>
            </a:r>
            <a:r>
              <a:rPr sz="3000" spc="-60" dirty="0">
                <a:solidFill>
                  <a:srgbClr val="4E3A2F"/>
                </a:solidFill>
                <a:latin typeface="Georgia"/>
                <a:cs typeface="Georgia"/>
              </a:rPr>
              <a:t>&lt;tablename&gt;</a:t>
            </a:r>
            <a:endParaRPr sz="3000">
              <a:latin typeface="Georgia"/>
              <a:cs typeface="Georgia"/>
            </a:endParaRPr>
          </a:p>
          <a:p>
            <a:pPr marL="12700" marR="5080">
              <a:lnSpc>
                <a:spcPct val="100000"/>
              </a:lnSpc>
            </a:pPr>
            <a:r>
              <a:rPr sz="3000" b="1" spc="-204" dirty="0">
                <a:solidFill>
                  <a:srgbClr val="4E3A2F"/>
                </a:solidFill>
                <a:latin typeface="Arial"/>
                <a:cs typeface="Arial"/>
              </a:rPr>
              <a:t>Values(&amp;fieldname1,……..);  </a:t>
            </a:r>
            <a:r>
              <a:rPr sz="3000" spc="-80" dirty="0">
                <a:solidFill>
                  <a:srgbClr val="FF0000"/>
                </a:solidFill>
                <a:latin typeface="Georgia"/>
                <a:cs typeface="Georgia"/>
              </a:rPr>
              <a:t>2.Update </a:t>
            </a:r>
            <a:r>
              <a:rPr sz="3000" spc="-70" dirty="0">
                <a:solidFill>
                  <a:srgbClr val="FF0000"/>
                </a:solidFill>
                <a:latin typeface="Georgia"/>
                <a:cs typeface="Georgia"/>
              </a:rPr>
              <a:t>Statement::  </a:t>
            </a:r>
            <a:r>
              <a:rPr sz="3000" spc="-105" dirty="0">
                <a:solidFill>
                  <a:srgbClr val="4E3A2F"/>
                </a:solidFill>
                <a:latin typeface="Georgia"/>
                <a:cs typeface="Georgia"/>
              </a:rPr>
              <a:t>Update</a:t>
            </a:r>
            <a:r>
              <a:rPr sz="3000" spc="-20" dirty="0">
                <a:solidFill>
                  <a:srgbClr val="4E3A2F"/>
                </a:solidFill>
                <a:latin typeface="Georgia"/>
                <a:cs typeface="Georgia"/>
              </a:rPr>
              <a:t> </a:t>
            </a:r>
            <a:r>
              <a:rPr sz="3000" spc="-35" dirty="0">
                <a:solidFill>
                  <a:srgbClr val="4E3A2F"/>
                </a:solidFill>
                <a:latin typeface="Georgia"/>
                <a:cs typeface="Georgia"/>
              </a:rPr>
              <a:t>tablename</a:t>
            </a:r>
            <a:endParaRPr sz="3000">
              <a:latin typeface="Georgia"/>
              <a:cs typeface="Georgia"/>
            </a:endParaRPr>
          </a:p>
          <a:p>
            <a:pPr marL="12700" marR="43815">
              <a:lnSpc>
                <a:spcPct val="100000"/>
              </a:lnSpc>
              <a:spcBef>
                <a:spcPts val="5"/>
              </a:spcBef>
            </a:pPr>
            <a:r>
              <a:rPr sz="3000" dirty="0">
                <a:solidFill>
                  <a:srgbClr val="4E3A2F"/>
                </a:solidFill>
                <a:latin typeface="Georgia"/>
                <a:cs typeface="Georgia"/>
              </a:rPr>
              <a:t>Set</a:t>
            </a:r>
            <a:r>
              <a:rPr sz="3000" spc="-60" dirty="0">
                <a:solidFill>
                  <a:srgbClr val="4E3A2F"/>
                </a:solidFill>
                <a:latin typeface="Georgia"/>
                <a:cs typeface="Georgia"/>
              </a:rPr>
              <a:t> </a:t>
            </a:r>
            <a:r>
              <a:rPr sz="3000" spc="-75" dirty="0">
                <a:solidFill>
                  <a:srgbClr val="4E3A2F"/>
                </a:solidFill>
                <a:latin typeface="Georgia"/>
                <a:cs typeface="Georgia"/>
              </a:rPr>
              <a:t>fieldname=expression;  </a:t>
            </a:r>
            <a:r>
              <a:rPr sz="3000" spc="-35" dirty="0">
                <a:solidFill>
                  <a:srgbClr val="FF0000"/>
                </a:solidFill>
                <a:latin typeface="Georgia"/>
                <a:cs typeface="Georgia"/>
              </a:rPr>
              <a:t>3.Delete</a:t>
            </a:r>
            <a:r>
              <a:rPr sz="3000" spc="-15" dirty="0">
                <a:solidFill>
                  <a:srgbClr val="FF0000"/>
                </a:solidFill>
                <a:latin typeface="Georgia"/>
                <a:cs typeface="Georgia"/>
              </a:rPr>
              <a:t> </a:t>
            </a:r>
            <a:r>
              <a:rPr sz="3000" spc="-40" dirty="0">
                <a:solidFill>
                  <a:srgbClr val="FF0000"/>
                </a:solidFill>
                <a:latin typeface="Georgia"/>
                <a:cs typeface="Georgia"/>
              </a:rPr>
              <a:t>statement</a:t>
            </a:r>
            <a:endParaRPr sz="3000">
              <a:latin typeface="Georgia"/>
              <a:cs typeface="Georgia"/>
            </a:endParaRPr>
          </a:p>
          <a:p>
            <a:pPr marL="12700" marR="255270">
              <a:lnSpc>
                <a:spcPct val="100000"/>
              </a:lnSpc>
              <a:tabLst>
                <a:tab pos="1240790" algn="l"/>
              </a:tabLst>
            </a:pPr>
            <a:r>
              <a:rPr sz="3000" spc="-55" dirty="0">
                <a:solidFill>
                  <a:srgbClr val="4E3A2F"/>
                </a:solidFill>
                <a:latin typeface="Georgia"/>
                <a:cs typeface="Georgia"/>
              </a:rPr>
              <a:t>Delete</a:t>
            </a:r>
            <a:r>
              <a:rPr sz="3000" spc="-55" dirty="0">
                <a:solidFill>
                  <a:srgbClr val="4E3A2F"/>
                </a:solidFill>
                <a:latin typeface="Times New Roman"/>
                <a:cs typeface="Times New Roman"/>
              </a:rPr>
              <a:t>	</a:t>
            </a:r>
            <a:r>
              <a:rPr sz="3000" spc="-155" dirty="0">
                <a:solidFill>
                  <a:srgbClr val="4E3A2F"/>
                </a:solidFill>
                <a:latin typeface="Georgia"/>
                <a:cs typeface="Georgia"/>
              </a:rPr>
              <a:t>from </a:t>
            </a:r>
            <a:r>
              <a:rPr sz="3000" spc="-50" dirty="0">
                <a:solidFill>
                  <a:srgbClr val="4E3A2F"/>
                </a:solidFill>
                <a:latin typeface="Georgia"/>
                <a:cs typeface="Georgia"/>
              </a:rPr>
              <a:t>tablename;  </a:t>
            </a:r>
            <a:r>
              <a:rPr sz="3000" dirty="0">
                <a:solidFill>
                  <a:srgbClr val="FF0000"/>
                </a:solidFill>
                <a:latin typeface="Georgia"/>
                <a:cs typeface="Georgia"/>
              </a:rPr>
              <a:t>4.Select </a:t>
            </a:r>
            <a:r>
              <a:rPr sz="3000" spc="-65" dirty="0">
                <a:solidFill>
                  <a:srgbClr val="FF0000"/>
                </a:solidFill>
                <a:latin typeface="Georgia"/>
                <a:cs typeface="Georgia"/>
              </a:rPr>
              <a:t>statement::  </a:t>
            </a:r>
            <a:r>
              <a:rPr sz="3000" dirty="0">
                <a:solidFill>
                  <a:srgbClr val="4E3A2F"/>
                </a:solidFill>
                <a:latin typeface="Georgia"/>
                <a:cs typeface="Georgia"/>
              </a:rPr>
              <a:t>Select </a:t>
            </a:r>
            <a:r>
              <a:rPr sz="3000" spc="340" dirty="0">
                <a:solidFill>
                  <a:srgbClr val="4E3A2F"/>
                </a:solidFill>
                <a:latin typeface="Georgia"/>
                <a:cs typeface="Georgia"/>
              </a:rPr>
              <a:t>* </a:t>
            </a:r>
            <a:r>
              <a:rPr sz="3000" spc="-155" dirty="0">
                <a:solidFill>
                  <a:srgbClr val="4E3A2F"/>
                </a:solidFill>
                <a:latin typeface="Georgia"/>
                <a:cs typeface="Georgia"/>
              </a:rPr>
              <a:t>from</a:t>
            </a:r>
            <a:r>
              <a:rPr sz="3000" spc="-355" dirty="0">
                <a:solidFill>
                  <a:srgbClr val="4E3A2F"/>
                </a:solidFill>
                <a:latin typeface="Georgia"/>
                <a:cs typeface="Georgia"/>
              </a:rPr>
              <a:t> </a:t>
            </a:r>
            <a:r>
              <a:rPr sz="3000" spc="-50" dirty="0">
                <a:solidFill>
                  <a:srgbClr val="4E3A2F"/>
                </a:solidFill>
                <a:latin typeface="Georgia"/>
                <a:cs typeface="Georgia"/>
              </a:rPr>
              <a:t>tablename;</a:t>
            </a:r>
            <a:endParaRPr sz="3000">
              <a:latin typeface="Georgia"/>
              <a:cs typeface="Georgi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4350" y="1046103"/>
            <a:ext cx="8629650" cy="1905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35940" y="1261608"/>
            <a:ext cx="7130415" cy="3461385"/>
          </a:xfrm>
          <a:prstGeom prst="rect">
            <a:avLst/>
          </a:prstGeom>
        </p:spPr>
        <p:txBody>
          <a:bodyPr vert="horz" wrap="square" lIns="0" tIns="84455" rIns="0" bIns="0" rtlCol="0">
            <a:spAutoFit/>
          </a:bodyPr>
          <a:lstStyle/>
          <a:p>
            <a:pPr marL="318770">
              <a:lnSpc>
                <a:spcPct val="100000"/>
              </a:lnSpc>
              <a:spcBef>
                <a:spcPts val="665"/>
              </a:spcBef>
            </a:pPr>
            <a:r>
              <a:rPr sz="2400" spc="70" dirty="0">
                <a:solidFill>
                  <a:srgbClr val="FF0000"/>
                </a:solidFill>
                <a:latin typeface="Times New Roman"/>
                <a:cs typeface="Times New Roman"/>
              </a:rPr>
              <a:t>Data</a:t>
            </a:r>
            <a:r>
              <a:rPr sz="2400" spc="-35" dirty="0">
                <a:solidFill>
                  <a:srgbClr val="FF0000"/>
                </a:solidFill>
                <a:latin typeface="Times New Roman"/>
                <a:cs typeface="Times New Roman"/>
              </a:rPr>
              <a:t> </a:t>
            </a:r>
            <a:r>
              <a:rPr sz="2400" spc="30" dirty="0">
                <a:solidFill>
                  <a:srgbClr val="FF0000"/>
                </a:solidFill>
                <a:latin typeface="Times New Roman"/>
                <a:cs typeface="Times New Roman"/>
              </a:rPr>
              <a:t>dictionary</a:t>
            </a:r>
            <a:endParaRPr sz="2400">
              <a:latin typeface="Times New Roman"/>
              <a:cs typeface="Times New Roman"/>
            </a:endParaRPr>
          </a:p>
          <a:p>
            <a:pPr marL="317500">
              <a:lnSpc>
                <a:spcPct val="100000"/>
              </a:lnSpc>
              <a:spcBef>
                <a:spcPts val="565"/>
              </a:spcBef>
            </a:pPr>
            <a:r>
              <a:rPr sz="2400" spc="75" dirty="0">
                <a:solidFill>
                  <a:srgbClr val="4E3A2F"/>
                </a:solidFill>
                <a:latin typeface="Times New Roman"/>
                <a:cs typeface="Times New Roman"/>
              </a:rPr>
              <a:t>Data</a:t>
            </a:r>
            <a:r>
              <a:rPr sz="2400" spc="-30" dirty="0">
                <a:solidFill>
                  <a:srgbClr val="4E3A2F"/>
                </a:solidFill>
                <a:latin typeface="Times New Roman"/>
                <a:cs typeface="Times New Roman"/>
              </a:rPr>
              <a:t> </a:t>
            </a:r>
            <a:r>
              <a:rPr sz="2400" spc="35" dirty="0">
                <a:solidFill>
                  <a:srgbClr val="4E3A2F"/>
                </a:solidFill>
                <a:latin typeface="Times New Roman"/>
                <a:cs typeface="Times New Roman"/>
              </a:rPr>
              <a:t>dictionary</a:t>
            </a:r>
            <a:r>
              <a:rPr sz="2400" spc="-30" dirty="0">
                <a:solidFill>
                  <a:srgbClr val="4E3A2F"/>
                </a:solidFill>
                <a:latin typeface="Times New Roman"/>
                <a:cs typeface="Times New Roman"/>
              </a:rPr>
              <a:t> </a:t>
            </a:r>
            <a:r>
              <a:rPr sz="2400" spc="-15" dirty="0">
                <a:solidFill>
                  <a:srgbClr val="4E3A2F"/>
                </a:solidFill>
                <a:latin typeface="Times New Roman"/>
                <a:cs typeface="Times New Roman"/>
              </a:rPr>
              <a:t>is</a:t>
            </a:r>
            <a:r>
              <a:rPr sz="2400" spc="-5" dirty="0">
                <a:solidFill>
                  <a:srgbClr val="4E3A2F"/>
                </a:solidFill>
                <a:latin typeface="Times New Roman"/>
                <a:cs typeface="Times New Roman"/>
              </a:rPr>
              <a:t> </a:t>
            </a:r>
            <a:r>
              <a:rPr sz="2400" spc="90" dirty="0">
                <a:solidFill>
                  <a:srgbClr val="4E3A2F"/>
                </a:solidFill>
                <a:latin typeface="Times New Roman"/>
                <a:cs typeface="Times New Roman"/>
              </a:rPr>
              <a:t>a</a:t>
            </a:r>
            <a:r>
              <a:rPr sz="2400" spc="-15" dirty="0">
                <a:solidFill>
                  <a:srgbClr val="4E3A2F"/>
                </a:solidFill>
                <a:latin typeface="Times New Roman"/>
                <a:cs typeface="Times New Roman"/>
              </a:rPr>
              <a:t> </a:t>
            </a:r>
            <a:r>
              <a:rPr sz="2400" spc="-35" dirty="0">
                <a:solidFill>
                  <a:srgbClr val="4E3A2F"/>
                </a:solidFill>
                <a:latin typeface="Times New Roman"/>
                <a:cs typeface="Times New Roman"/>
              </a:rPr>
              <a:t>file</a:t>
            </a:r>
            <a:r>
              <a:rPr sz="2400" spc="-20" dirty="0">
                <a:solidFill>
                  <a:srgbClr val="4E3A2F"/>
                </a:solidFill>
                <a:latin typeface="Times New Roman"/>
                <a:cs typeface="Times New Roman"/>
              </a:rPr>
              <a:t> </a:t>
            </a:r>
            <a:r>
              <a:rPr sz="2400" spc="125" dirty="0">
                <a:solidFill>
                  <a:srgbClr val="4E3A2F"/>
                </a:solidFill>
                <a:latin typeface="Times New Roman"/>
                <a:cs typeface="Times New Roman"/>
              </a:rPr>
              <a:t>that</a:t>
            </a:r>
            <a:r>
              <a:rPr sz="2400" spc="-25" dirty="0">
                <a:solidFill>
                  <a:srgbClr val="4E3A2F"/>
                </a:solidFill>
                <a:latin typeface="Times New Roman"/>
                <a:cs typeface="Times New Roman"/>
              </a:rPr>
              <a:t> </a:t>
            </a:r>
            <a:r>
              <a:rPr sz="2400" spc="45" dirty="0">
                <a:solidFill>
                  <a:srgbClr val="4E3A2F"/>
                </a:solidFill>
                <a:latin typeface="Times New Roman"/>
                <a:cs typeface="Times New Roman"/>
              </a:rPr>
              <a:t>contains</a:t>
            </a:r>
            <a:r>
              <a:rPr sz="2400" spc="-45" dirty="0">
                <a:solidFill>
                  <a:srgbClr val="4E3A2F"/>
                </a:solidFill>
                <a:latin typeface="Times New Roman"/>
                <a:cs typeface="Times New Roman"/>
              </a:rPr>
              <a:t> </a:t>
            </a:r>
            <a:r>
              <a:rPr sz="2400" spc="90" dirty="0">
                <a:solidFill>
                  <a:srgbClr val="4E3A2F"/>
                </a:solidFill>
                <a:latin typeface="Times New Roman"/>
                <a:cs typeface="Times New Roman"/>
              </a:rPr>
              <a:t>metadata</a:t>
            </a:r>
            <a:r>
              <a:rPr sz="2400" spc="-15" dirty="0">
                <a:solidFill>
                  <a:srgbClr val="4E3A2F"/>
                </a:solidFill>
                <a:latin typeface="Times New Roman"/>
                <a:cs typeface="Times New Roman"/>
              </a:rPr>
              <a:t> </a:t>
            </a:r>
            <a:r>
              <a:rPr sz="2400" spc="125" dirty="0">
                <a:solidFill>
                  <a:srgbClr val="4E3A2F"/>
                </a:solidFill>
                <a:latin typeface="Times New Roman"/>
                <a:cs typeface="Times New Roman"/>
              </a:rPr>
              <a:t>that</a:t>
            </a:r>
            <a:r>
              <a:rPr sz="2400" spc="-35" dirty="0">
                <a:solidFill>
                  <a:srgbClr val="4E3A2F"/>
                </a:solidFill>
                <a:latin typeface="Times New Roman"/>
                <a:cs typeface="Times New Roman"/>
              </a:rPr>
              <a:t> </a:t>
            </a:r>
            <a:r>
              <a:rPr sz="2400" spc="-15" dirty="0">
                <a:solidFill>
                  <a:srgbClr val="4E3A2F"/>
                </a:solidFill>
                <a:latin typeface="Times New Roman"/>
                <a:cs typeface="Times New Roman"/>
              </a:rPr>
              <a:t>is</a:t>
            </a:r>
            <a:endParaRPr sz="2400">
              <a:latin typeface="Times New Roman"/>
              <a:cs typeface="Times New Roman"/>
            </a:endParaRPr>
          </a:p>
          <a:p>
            <a:pPr marL="355600">
              <a:lnSpc>
                <a:spcPct val="100000"/>
              </a:lnSpc>
            </a:pPr>
            <a:r>
              <a:rPr sz="2400" spc="20" dirty="0">
                <a:solidFill>
                  <a:srgbClr val="4E3A2F"/>
                </a:solidFill>
                <a:latin typeface="Times New Roman"/>
                <a:cs typeface="Times New Roman"/>
              </a:rPr>
              <a:t>usually </a:t>
            </a:r>
            <a:r>
              <a:rPr sz="2400" spc="85" dirty="0">
                <a:solidFill>
                  <a:srgbClr val="4E3A2F"/>
                </a:solidFill>
                <a:latin typeface="Times New Roman"/>
                <a:cs typeface="Times New Roman"/>
              </a:rPr>
              <a:t>a part </a:t>
            </a:r>
            <a:r>
              <a:rPr sz="2400" spc="-25" dirty="0">
                <a:solidFill>
                  <a:srgbClr val="4E3A2F"/>
                </a:solidFill>
                <a:latin typeface="Times New Roman"/>
                <a:cs typeface="Times New Roman"/>
              </a:rPr>
              <a:t>of </a:t>
            </a:r>
            <a:r>
              <a:rPr sz="2400" spc="95" dirty="0">
                <a:solidFill>
                  <a:srgbClr val="4E3A2F"/>
                </a:solidFill>
                <a:latin typeface="Times New Roman"/>
                <a:cs typeface="Times New Roman"/>
              </a:rPr>
              <a:t>the </a:t>
            </a:r>
            <a:r>
              <a:rPr sz="2400" spc="45" dirty="0">
                <a:solidFill>
                  <a:srgbClr val="4E3A2F"/>
                </a:solidFill>
                <a:latin typeface="Times New Roman"/>
                <a:cs typeface="Times New Roman"/>
              </a:rPr>
              <a:t>system</a:t>
            </a:r>
            <a:r>
              <a:rPr sz="2400" spc="-315" dirty="0">
                <a:solidFill>
                  <a:srgbClr val="4E3A2F"/>
                </a:solidFill>
                <a:latin typeface="Times New Roman"/>
                <a:cs typeface="Times New Roman"/>
              </a:rPr>
              <a:t> </a:t>
            </a:r>
            <a:r>
              <a:rPr sz="2400" spc="15" dirty="0">
                <a:solidFill>
                  <a:srgbClr val="4E3A2F"/>
                </a:solidFill>
                <a:latin typeface="Times New Roman"/>
                <a:cs typeface="Times New Roman"/>
              </a:rPr>
              <a:t>catalog.</a:t>
            </a:r>
            <a:endParaRPr sz="2400">
              <a:latin typeface="Times New Roman"/>
              <a:cs typeface="Times New Roman"/>
            </a:endParaRPr>
          </a:p>
          <a:p>
            <a:pPr marL="12700">
              <a:lnSpc>
                <a:spcPct val="100000"/>
              </a:lnSpc>
              <a:spcBef>
                <a:spcPts val="575"/>
              </a:spcBef>
              <a:tabLst>
                <a:tab pos="355600" algn="l"/>
              </a:tabLst>
            </a:pPr>
            <a:r>
              <a:rPr sz="1650" spc="345" dirty="0">
                <a:solidFill>
                  <a:srgbClr val="F0A12D"/>
                </a:solidFill>
                <a:latin typeface="Arial"/>
                <a:cs typeface="Arial"/>
              </a:rPr>
              <a:t>	</a:t>
            </a:r>
            <a:r>
              <a:rPr sz="2400" spc="25" dirty="0">
                <a:solidFill>
                  <a:srgbClr val="4E3A2F"/>
                </a:solidFill>
                <a:latin typeface="Times New Roman"/>
                <a:cs typeface="Times New Roman"/>
              </a:rPr>
              <a:t>It </a:t>
            </a:r>
            <a:r>
              <a:rPr sz="2400" spc="30" dirty="0">
                <a:solidFill>
                  <a:srgbClr val="4E3A2F"/>
                </a:solidFill>
                <a:latin typeface="Times New Roman"/>
                <a:cs typeface="Times New Roman"/>
              </a:rPr>
              <a:t>have </a:t>
            </a:r>
            <a:r>
              <a:rPr sz="2400" spc="-20" dirty="0">
                <a:solidFill>
                  <a:srgbClr val="4E3A2F"/>
                </a:solidFill>
                <a:latin typeface="Times New Roman"/>
                <a:cs typeface="Times New Roman"/>
              </a:rPr>
              <a:t>following </a:t>
            </a:r>
            <a:r>
              <a:rPr sz="2400" dirty="0">
                <a:solidFill>
                  <a:srgbClr val="4E3A2F"/>
                </a:solidFill>
                <a:latin typeface="Times New Roman"/>
                <a:cs typeface="Times New Roman"/>
              </a:rPr>
              <a:t>for</a:t>
            </a:r>
            <a:r>
              <a:rPr sz="2400" spc="-65" dirty="0">
                <a:solidFill>
                  <a:srgbClr val="4E3A2F"/>
                </a:solidFill>
                <a:latin typeface="Times New Roman"/>
                <a:cs typeface="Times New Roman"/>
              </a:rPr>
              <a:t> </a:t>
            </a:r>
            <a:r>
              <a:rPr sz="2400" spc="25" dirty="0">
                <a:solidFill>
                  <a:srgbClr val="4E3A2F"/>
                </a:solidFill>
                <a:latin typeface="Times New Roman"/>
                <a:cs typeface="Times New Roman"/>
              </a:rPr>
              <a:t>components:</a:t>
            </a:r>
            <a:endParaRPr sz="2400">
              <a:latin typeface="Times New Roman"/>
              <a:cs typeface="Times New Roman"/>
            </a:endParaRPr>
          </a:p>
          <a:p>
            <a:pPr marL="469900">
              <a:lnSpc>
                <a:spcPct val="100000"/>
              </a:lnSpc>
              <a:spcBef>
                <a:spcPts val="575"/>
              </a:spcBef>
            </a:pPr>
            <a:r>
              <a:rPr sz="1650" spc="345" dirty="0">
                <a:solidFill>
                  <a:srgbClr val="F0A12D"/>
                </a:solidFill>
                <a:latin typeface="Arial"/>
                <a:cs typeface="Arial"/>
              </a:rPr>
              <a:t></a:t>
            </a:r>
            <a:r>
              <a:rPr sz="1650" spc="295" dirty="0">
                <a:solidFill>
                  <a:srgbClr val="F0A12D"/>
                </a:solidFill>
                <a:latin typeface="Arial"/>
                <a:cs typeface="Arial"/>
              </a:rPr>
              <a:t> </a:t>
            </a:r>
            <a:r>
              <a:rPr sz="2400" spc="20" dirty="0">
                <a:solidFill>
                  <a:srgbClr val="4E3A2F"/>
                </a:solidFill>
                <a:latin typeface="Times New Roman"/>
                <a:cs typeface="Times New Roman"/>
              </a:rPr>
              <a:t>Entities</a:t>
            </a:r>
            <a:endParaRPr sz="2400">
              <a:latin typeface="Times New Roman"/>
              <a:cs typeface="Times New Roman"/>
            </a:endParaRPr>
          </a:p>
          <a:p>
            <a:pPr marL="469900">
              <a:lnSpc>
                <a:spcPct val="100000"/>
              </a:lnSpc>
              <a:spcBef>
                <a:spcPts val="580"/>
              </a:spcBef>
            </a:pPr>
            <a:r>
              <a:rPr sz="1650" spc="345" dirty="0">
                <a:solidFill>
                  <a:srgbClr val="F0A12D"/>
                </a:solidFill>
                <a:latin typeface="Arial"/>
                <a:cs typeface="Arial"/>
              </a:rPr>
              <a:t></a:t>
            </a:r>
            <a:r>
              <a:rPr sz="1650" spc="295" dirty="0">
                <a:solidFill>
                  <a:srgbClr val="F0A12D"/>
                </a:solidFill>
                <a:latin typeface="Arial"/>
                <a:cs typeface="Arial"/>
              </a:rPr>
              <a:t> </a:t>
            </a:r>
            <a:r>
              <a:rPr sz="2400" spc="35" dirty="0">
                <a:solidFill>
                  <a:srgbClr val="4E3A2F"/>
                </a:solidFill>
                <a:latin typeface="Times New Roman"/>
                <a:cs typeface="Times New Roman"/>
              </a:rPr>
              <a:t>Attributes</a:t>
            </a:r>
            <a:endParaRPr sz="2400">
              <a:latin typeface="Times New Roman"/>
              <a:cs typeface="Times New Roman"/>
            </a:endParaRPr>
          </a:p>
          <a:p>
            <a:pPr marL="469900">
              <a:lnSpc>
                <a:spcPct val="100000"/>
              </a:lnSpc>
              <a:spcBef>
                <a:spcPts val="575"/>
              </a:spcBef>
            </a:pPr>
            <a:r>
              <a:rPr sz="1650" spc="345" dirty="0">
                <a:solidFill>
                  <a:srgbClr val="F0A12D"/>
                </a:solidFill>
                <a:latin typeface="Arial"/>
                <a:cs typeface="Arial"/>
              </a:rPr>
              <a:t></a:t>
            </a:r>
            <a:r>
              <a:rPr sz="1650" spc="295" dirty="0">
                <a:solidFill>
                  <a:srgbClr val="F0A12D"/>
                </a:solidFill>
                <a:latin typeface="Arial"/>
                <a:cs typeface="Arial"/>
              </a:rPr>
              <a:t> </a:t>
            </a:r>
            <a:r>
              <a:rPr sz="2400" spc="15" dirty="0">
                <a:solidFill>
                  <a:srgbClr val="4E3A2F"/>
                </a:solidFill>
                <a:latin typeface="Times New Roman"/>
                <a:cs typeface="Times New Roman"/>
              </a:rPr>
              <a:t>Relationships</a:t>
            </a:r>
            <a:endParaRPr sz="2400">
              <a:latin typeface="Times New Roman"/>
              <a:cs typeface="Times New Roman"/>
            </a:endParaRPr>
          </a:p>
          <a:p>
            <a:pPr marL="469900">
              <a:lnSpc>
                <a:spcPct val="100000"/>
              </a:lnSpc>
              <a:spcBef>
                <a:spcPts val="575"/>
              </a:spcBef>
            </a:pPr>
            <a:r>
              <a:rPr sz="1650" spc="345" dirty="0">
                <a:solidFill>
                  <a:srgbClr val="F0A12D"/>
                </a:solidFill>
                <a:latin typeface="Arial"/>
                <a:cs typeface="Arial"/>
              </a:rPr>
              <a:t></a:t>
            </a:r>
            <a:r>
              <a:rPr sz="1650" spc="295" dirty="0">
                <a:solidFill>
                  <a:srgbClr val="F0A12D"/>
                </a:solidFill>
                <a:latin typeface="Arial"/>
                <a:cs typeface="Arial"/>
              </a:rPr>
              <a:t> </a:t>
            </a:r>
            <a:r>
              <a:rPr sz="2400" spc="-65" dirty="0">
                <a:solidFill>
                  <a:srgbClr val="4E3A2F"/>
                </a:solidFill>
                <a:latin typeface="Times New Roman"/>
                <a:cs typeface="Times New Roman"/>
              </a:rPr>
              <a:t>Key</a:t>
            </a:r>
            <a:endParaRPr sz="240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4350" y="1046103"/>
            <a:ext cx="8629650" cy="1905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297179" y="402336"/>
            <a:ext cx="606552" cy="370332"/>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297179" y="890016"/>
            <a:ext cx="606552" cy="370332"/>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297179" y="1377696"/>
            <a:ext cx="605027" cy="370332"/>
          </a:xfrm>
          <a:prstGeom prst="rect">
            <a:avLst/>
          </a:prstGeom>
          <a:blipFill>
            <a:blip r:embed="rId4" cstate="print"/>
            <a:stretch>
              <a:fillRect/>
            </a:stretch>
          </a:blipFill>
        </p:spPr>
        <p:txBody>
          <a:bodyPr wrap="square" lIns="0" tIns="0" rIns="0" bIns="0" rtlCol="0"/>
          <a:lstStyle/>
          <a:p>
            <a:endParaRPr/>
          </a:p>
        </p:txBody>
      </p:sp>
      <p:sp>
        <p:nvSpPr>
          <p:cNvPr id="6" name="object 6"/>
          <p:cNvSpPr txBox="1"/>
          <p:nvPr/>
        </p:nvSpPr>
        <p:spPr>
          <a:xfrm>
            <a:off x="535940" y="1328669"/>
            <a:ext cx="7973059" cy="4580255"/>
          </a:xfrm>
          <a:prstGeom prst="rect">
            <a:avLst/>
          </a:prstGeom>
        </p:spPr>
        <p:txBody>
          <a:bodyPr vert="horz" wrap="square" lIns="0" tIns="12700" rIns="0" bIns="0" rtlCol="0">
            <a:spAutoFit/>
          </a:bodyPr>
          <a:lstStyle/>
          <a:p>
            <a:pPr marL="12700">
              <a:lnSpc>
                <a:spcPct val="100000"/>
              </a:lnSpc>
              <a:spcBef>
                <a:spcPts val="100"/>
              </a:spcBef>
            </a:pPr>
            <a:r>
              <a:rPr sz="1800" spc="-20" dirty="0">
                <a:solidFill>
                  <a:srgbClr val="FF0000"/>
                </a:solidFill>
                <a:latin typeface="Georgia"/>
                <a:cs typeface="Georgia"/>
              </a:rPr>
              <a:t>Stores </a:t>
            </a:r>
            <a:r>
              <a:rPr sz="1800" spc="-70" dirty="0">
                <a:solidFill>
                  <a:srgbClr val="FF0000"/>
                </a:solidFill>
                <a:latin typeface="Georgia"/>
                <a:cs typeface="Georgia"/>
              </a:rPr>
              <a:t>any </a:t>
            </a:r>
            <a:r>
              <a:rPr sz="1800" spc="-80" dirty="0">
                <a:solidFill>
                  <a:srgbClr val="FF0000"/>
                </a:solidFill>
                <a:latin typeface="Georgia"/>
                <a:cs typeface="Georgia"/>
              </a:rPr>
              <a:t>kind </a:t>
            </a:r>
            <a:r>
              <a:rPr sz="1800" spc="-40" dirty="0">
                <a:solidFill>
                  <a:srgbClr val="FF0000"/>
                </a:solidFill>
                <a:latin typeface="Georgia"/>
                <a:cs typeface="Georgia"/>
              </a:rPr>
              <a:t>of</a:t>
            </a:r>
            <a:r>
              <a:rPr sz="1800" spc="135" dirty="0">
                <a:solidFill>
                  <a:srgbClr val="FF0000"/>
                </a:solidFill>
                <a:latin typeface="Georgia"/>
                <a:cs typeface="Georgia"/>
              </a:rPr>
              <a:t> </a:t>
            </a:r>
            <a:r>
              <a:rPr sz="1800" spc="-10" dirty="0">
                <a:solidFill>
                  <a:srgbClr val="FF0000"/>
                </a:solidFill>
                <a:latin typeface="Georgia"/>
                <a:cs typeface="Georgia"/>
              </a:rPr>
              <a:t>data</a:t>
            </a:r>
            <a:endParaRPr sz="1800">
              <a:latin typeface="Georgia"/>
              <a:cs typeface="Georgia"/>
            </a:endParaRPr>
          </a:p>
          <a:p>
            <a:pPr marL="355600" marR="142875" indent="1270">
              <a:lnSpc>
                <a:spcPct val="80100"/>
              </a:lnSpc>
              <a:spcBef>
                <a:spcPts val="430"/>
              </a:spcBef>
            </a:pPr>
            <a:r>
              <a:rPr sz="1800" spc="-245" dirty="0">
                <a:solidFill>
                  <a:srgbClr val="4E3A2F"/>
                </a:solidFill>
                <a:latin typeface="Georgia"/>
                <a:cs typeface="Georgia"/>
              </a:rPr>
              <a:t>A </a:t>
            </a:r>
            <a:r>
              <a:rPr sz="1800" spc="10" dirty="0">
                <a:solidFill>
                  <a:srgbClr val="4E3A2F"/>
                </a:solidFill>
                <a:latin typeface="Georgia"/>
                <a:cs typeface="Georgia"/>
              </a:rPr>
              <a:t>database </a:t>
            </a:r>
            <a:r>
              <a:rPr sz="1800" spc="-30" dirty="0">
                <a:solidFill>
                  <a:srgbClr val="4E3A2F"/>
                </a:solidFill>
                <a:latin typeface="Georgia"/>
                <a:cs typeface="Georgia"/>
              </a:rPr>
              <a:t>management system </a:t>
            </a:r>
            <a:r>
              <a:rPr sz="1800" spc="-45" dirty="0">
                <a:solidFill>
                  <a:srgbClr val="4E3A2F"/>
                </a:solidFill>
                <a:latin typeface="Georgia"/>
                <a:cs typeface="Georgia"/>
              </a:rPr>
              <a:t>should </a:t>
            </a:r>
            <a:r>
              <a:rPr sz="1800" spc="20" dirty="0">
                <a:solidFill>
                  <a:srgbClr val="4E3A2F"/>
                </a:solidFill>
                <a:latin typeface="Georgia"/>
                <a:cs typeface="Georgia"/>
              </a:rPr>
              <a:t>be </a:t>
            </a:r>
            <a:r>
              <a:rPr sz="1800" spc="-5" dirty="0">
                <a:solidFill>
                  <a:srgbClr val="4E3A2F"/>
                </a:solidFill>
                <a:latin typeface="Georgia"/>
                <a:cs typeface="Georgia"/>
              </a:rPr>
              <a:t>able </a:t>
            </a:r>
            <a:r>
              <a:rPr sz="1800" spc="-60" dirty="0">
                <a:solidFill>
                  <a:srgbClr val="4E3A2F"/>
                </a:solidFill>
                <a:latin typeface="Georgia"/>
                <a:cs typeface="Georgia"/>
              </a:rPr>
              <a:t>to </a:t>
            </a:r>
            <a:r>
              <a:rPr sz="1800" spc="-30" dirty="0">
                <a:solidFill>
                  <a:srgbClr val="4E3A2F"/>
                </a:solidFill>
                <a:latin typeface="Georgia"/>
                <a:cs typeface="Georgia"/>
              </a:rPr>
              <a:t>store </a:t>
            </a:r>
            <a:r>
              <a:rPr sz="1800" spc="-70" dirty="0">
                <a:solidFill>
                  <a:srgbClr val="4E3A2F"/>
                </a:solidFill>
                <a:latin typeface="Georgia"/>
                <a:cs typeface="Georgia"/>
              </a:rPr>
              <a:t>any </a:t>
            </a:r>
            <a:r>
              <a:rPr sz="1800" spc="-80" dirty="0">
                <a:solidFill>
                  <a:srgbClr val="4E3A2F"/>
                </a:solidFill>
                <a:latin typeface="Georgia"/>
                <a:cs typeface="Georgia"/>
              </a:rPr>
              <a:t>kind </a:t>
            </a:r>
            <a:r>
              <a:rPr sz="1800" spc="-40" dirty="0">
                <a:solidFill>
                  <a:srgbClr val="4E3A2F"/>
                </a:solidFill>
                <a:latin typeface="Georgia"/>
                <a:cs typeface="Georgia"/>
              </a:rPr>
              <a:t>of </a:t>
            </a:r>
            <a:r>
              <a:rPr sz="1800" spc="-15" dirty="0">
                <a:solidFill>
                  <a:srgbClr val="4E3A2F"/>
                </a:solidFill>
                <a:latin typeface="Georgia"/>
                <a:cs typeface="Georgia"/>
              </a:rPr>
              <a:t>data. </a:t>
            </a:r>
            <a:r>
              <a:rPr sz="1800" spc="-170" dirty="0">
                <a:solidFill>
                  <a:srgbClr val="4E3A2F"/>
                </a:solidFill>
                <a:latin typeface="Georgia"/>
                <a:cs typeface="Georgia"/>
              </a:rPr>
              <a:t>Any  </a:t>
            </a:r>
            <a:r>
              <a:rPr sz="1800" spc="-80" dirty="0">
                <a:solidFill>
                  <a:srgbClr val="4E3A2F"/>
                </a:solidFill>
                <a:latin typeface="Georgia"/>
                <a:cs typeface="Georgia"/>
              </a:rPr>
              <a:t>kind </a:t>
            </a:r>
            <a:r>
              <a:rPr sz="1800" spc="-40" dirty="0">
                <a:solidFill>
                  <a:srgbClr val="4E3A2F"/>
                </a:solidFill>
                <a:latin typeface="Georgia"/>
                <a:cs typeface="Georgia"/>
              </a:rPr>
              <a:t>of </a:t>
            </a:r>
            <a:r>
              <a:rPr sz="1800" spc="-5" dirty="0">
                <a:solidFill>
                  <a:srgbClr val="4E3A2F"/>
                </a:solidFill>
                <a:latin typeface="Georgia"/>
                <a:cs typeface="Georgia"/>
              </a:rPr>
              <a:t>data </a:t>
            </a:r>
            <a:r>
              <a:rPr sz="1800" spc="-40" dirty="0">
                <a:solidFill>
                  <a:srgbClr val="4E3A2F"/>
                </a:solidFill>
                <a:latin typeface="Georgia"/>
                <a:cs typeface="Georgia"/>
              </a:rPr>
              <a:t>that </a:t>
            </a:r>
            <a:r>
              <a:rPr sz="1800" spc="-30" dirty="0">
                <a:solidFill>
                  <a:srgbClr val="4E3A2F"/>
                </a:solidFill>
                <a:latin typeface="Georgia"/>
                <a:cs typeface="Georgia"/>
              </a:rPr>
              <a:t>exists </a:t>
            </a:r>
            <a:r>
              <a:rPr sz="1800" spc="-105" dirty="0">
                <a:solidFill>
                  <a:srgbClr val="4E3A2F"/>
                </a:solidFill>
                <a:latin typeface="Georgia"/>
                <a:cs typeface="Georgia"/>
              </a:rPr>
              <a:t>in </a:t>
            </a:r>
            <a:r>
              <a:rPr sz="1800" spc="-25" dirty="0">
                <a:solidFill>
                  <a:srgbClr val="4E3A2F"/>
                </a:solidFill>
                <a:latin typeface="Georgia"/>
                <a:cs typeface="Georgia"/>
              </a:rPr>
              <a:t>the </a:t>
            </a:r>
            <a:r>
              <a:rPr sz="1800" spc="-30" dirty="0">
                <a:solidFill>
                  <a:srgbClr val="4E3A2F"/>
                </a:solidFill>
                <a:latin typeface="Georgia"/>
                <a:cs typeface="Georgia"/>
              </a:rPr>
              <a:t>real </a:t>
            </a:r>
            <a:r>
              <a:rPr sz="1800" spc="-95" dirty="0">
                <a:solidFill>
                  <a:srgbClr val="4E3A2F"/>
                </a:solidFill>
                <a:latin typeface="Georgia"/>
                <a:cs typeface="Georgia"/>
              </a:rPr>
              <a:t>world </a:t>
            </a:r>
            <a:r>
              <a:rPr sz="1800" spc="-5" dirty="0">
                <a:solidFill>
                  <a:srgbClr val="4E3A2F"/>
                </a:solidFill>
                <a:latin typeface="Georgia"/>
                <a:cs typeface="Georgia"/>
              </a:rPr>
              <a:t>can </a:t>
            </a:r>
            <a:r>
              <a:rPr sz="1800" spc="15" dirty="0">
                <a:solidFill>
                  <a:srgbClr val="4E3A2F"/>
                </a:solidFill>
                <a:latin typeface="Georgia"/>
                <a:cs typeface="Georgia"/>
              </a:rPr>
              <a:t>be </a:t>
            </a:r>
            <a:r>
              <a:rPr sz="1800" spc="-35" dirty="0">
                <a:solidFill>
                  <a:srgbClr val="4E3A2F"/>
                </a:solidFill>
                <a:latin typeface="Georgia"/>
                <a:cs typeface="Georgia"/>
              </a:rPr>
              <a:t>stored </a:t>
            </a:r>
            <a:r>
              <a:rPr sz="1800" spc="-105" dirty="0">
                <a:solidFill>
                  <a:srgbClr val="4E3A2F"/>
                </a:solidFill>
                <a:latin typeface="Georgia"/>
                <a:cs typeface="Georgia"/>
              </a:rPr>
              <a:t>in </a:t>
            </a:r>
            <a:r>
              <a:rPr sz="1800" spc="-110" dirty="0">
                <a:solidFill>
                  <a:srgbClr val="4E3A2F"/>
                </a:solidFill>
                <a:latin typeface="Georgia"/>
                <a:cs typeface="Georgia"/>
              </a:rPr>
              <a:t>DBMS </a:t>
            </a:r>
            <a:r>
              <a:rPr sz="1800" spc="25" dirty="0">
                <a:solidFill>
                  <a:srgbClr val="4E3A2F"/>
                </a:solidFill>
                <a:latin typeface="Georgia"/>
                <a:cs typeface="Georgia"/>
              </a:rPr>
              <a:t>because </a:t>
            </a:r>
            <a:r>
              <a:rPr sz="1800" spc="-40" dirty="0">
                <a:solidFill>
                  <a:srgbClr val="4E3A2F"/>
                </a:solidFill>
                <a:latin typeface="Georgia"/>
                <a:cs typeface="Georgia"/>
              </a:rPr>
              <a:t>we  </a:t>
            </a:r>
            <a:r>
              <a:rPr sz="1800" spc="-5" dirty="0">
                <a:solidFill>
                  <a:srgbClr val="4E3A2F"/>
                </a:solidFill>
                <a:latin typeface="Georgia"/>
                <a:cs typeface="Georgia"/>
              </a:rPr>
              <a:t>need </a:t>
            </a:r>
            <a:r>
              <a:rPr sz="1800" spc="-60" dirty="0">
                <a:solidFill>
                  <a:srgbClr val="4E3A2F"/>
                </a:solidFill>
                <a:latin typeface="Georgia"/>
                <a:cs typeface="Georgia"/>
              </a:rPr>
              <a:t>to </a:t>
            </a:r>
            <a:r>
              <a:rPr sz="1800" spc="-95" dirty="0">
                <a:solidFill>
                  <a:srgbClr val="4E3A2F"/>
                </a:solidFill>
                <a:latin typeface="Georgia"/>
                <a:cs typeface="Georgia"/>
              </a:rPr>
              <a:t>work with </a:t>
            </a:r>
            <a:r>
              <a:rPr sz="1800" spc="-55" dirty="0">
                <a:solidFill>
                  <a:srgbClr val="4E3A2F"/>
                </a:solidFill>
                <a:latin typeface="Georgia"/>
                <a:cs typeface="Georgia"/>
              </a:rPr>
              <a:t>all kinds </a:t>
            </a:r>
            <a:r>
              <a:rPr sz="1800" spc="-40" dirty="0">
                <a:solidFill>
                  <a:srgbClr val="4E3A2F"/>
                </a:solidFill>
                <a:latin typeface="Georgia"/>
                <a:cs typeface="Georgia"/>
              </a:rPr>
              <a:t>of </a:t>
            </a:r>
            <a:r>
              <a:rPr sz="1800" spc="-10" dirty="0">
                <a:solidFill>
                  <a:srgbClr val="4E3A2F"/>
                </a:solidFill>
                <a:latin typeface="Georgia"/>
                <a:cs typeface="Georgia"/>
              </a:rPr>
              <a:t>data </a:t>
            </a:r>
            <a:r>
              <a:rPr sz="1800" spc="-40" dirty="0">
                <a:solidFill>
                  <a:srgbClr val="4E3A2F"/>
                </a:solidFill>
                <a:latin typeface="Georgia"/>
                <a:cs typeface="Georgia"/>
              </a:rPr>
              <a:t>that </a:t>
            </a:r>
            <a:r>
              <a:rPr sz="1800" spc="-30" dirty="0">
                <a:solidFill>
                  <a:srgbClr val="4E3A2F"/>
                </a:solidFill>
                <a:latin typeface="Georgia"/>
                <a:cs typeface="Georgia"/>
              </a:rPr>
              <a:t>is </a:t>
            </a:r>
            <a:r>
              <a:rPr sz="1800" spc="-25" dirty="0">
                <a:solidFill>
                  <a:srgbClr val="4E3A2F"/>
                </a:solidFill>
                <a:latin typeface="Georgia"/>
                <a:cs typeface="Georgia"/>
              </a:rPr>
              <a:t>present </a:t>
            </a:r>
            <a:r>
              <a:rPr sz="1800" spc="-60" dirty="0">
                <a:solidFill>
                  <a:srgbClr val="4E3A2F"/>
                </a:solidFill>
                <a:latin typeface="Georgia"/>
                <a:cs typeface="Georgia"/>
              </a:rPr>
              <a:t>around</a:t>
            </a:r>
            <a:r>
              <a:rPr sz="1800" spc="-10" dirty="0">
                <a:solidFill>
                  <a:srgbClr val="4E3A2F"/>
                </a:solidFill>
                <a:latin typeface="Georgia"/>
                <a:cs typeface="Georgia"/>
              </a:rPr>
              <a:t> us.</a:t>
            </a:r>
            <a:endParaRPr sz="1800">
              <a:latin typeface="Georgia"/>
              <a:cs typeface="Georgia"/>
            </a:endParaRPr>
          </a:p>
          <a:p>
            <a:pPr marL="297180" marR="5561965" indent="-285115">
              <a:lnSpc>
                <a:spcPct val="100000"/>
              </a:lnSpc>
            </a:pPr>
            <a:r>
              <a:rPr sz="1800" spc="-50" dirty="0">
                <a:solidFill>
                  <a:srgbClr val="FF0000"/>
                </a:solidFill>
                <a:latin typeface="Georgia"/>
                <a:cs typeface="Georgia"/>
              </a:rPr>
              <a:t>Support </a:t>
            </a:r>
            <a:r>
              <a:rPr sz="1800" spc="-215" dirty="0">
                <a:solidFill>
                  <a:srgbClr val="FF0000"/>
                </a:solidFill>
                <a:latin typeface="Georgia"/>
                <a:cs typeface="Georgia"/>
              </a:rPr>
              <a:t>ACID </a:t>
            </a:r>
            <a:r>
              <a:rPr sz="1800" spc="-45" dirty="0">
                <a:solidFill>
                  <a:srgbClr val="FF0000"/>
                </a:solidFill>
                <a:latin typeface="Georgia"/>
                <a:cs typeface="Georgia"/>
              </a:rPr>
              <a:t>Properties  </a:t>
            </a:r>
            <a:r>
              <a:rPr sz="1800" spc="-105" dirty="0">
                <a:solidFill>
                  <a:srgbClr val="00AFF0"/>
                </a:solidFill>
                <a:latin typeface="Georgia"/>
                <a:cs typeface="Georgia"/>
              </a:rPr>
              <a:t>Atomicity</a:t>
            </a:r>
            <a:endParaRPr sz="1800">
              <a:latin typeface="Georgia"/>
              <a:cs typeface="Georgia"/>
            </a:endParaRPr>
          </a:p>
          <a:p>
            <a:pPr marL="355600" marR="5080" indent="1270">
              <a:lnSpc>
                <a:spcPct val="80000"/>
              </a:lnSpc>
              <a:spcBef>
                <a:spcPts val="430"/>
              </a:spcBef>
            </a:pPr>
            <a:r>
              <a:rPr sz="1800" b="1" spc="-155" dirty="0">
                <a:solidFill>
                  <a:srgbClr val="4E3A2F"/>
                </a:solidFill>
                <a:latin typeface="Arial"/>
                <a:cs typeface="Arial"/>
              </a:rPr>
              <a:t>Atomicity </a:t>
            </a:r>
            <a:r>
              <a:rPr sz="1800" b="1" spc="-105" dirty="0">
                <a:solidFill>
                  <a:srgbClr val="4E3A2F"/>
                </a:solidFill>
                <a:latin typeface="Arial"/>
                <a:cs typeface="Arial"/>
              </a:rPr>
              <a:t>means </a:t>
            </a:r>
            <a:r>
              <a:rPr sz="1800" b="1" spc="-65" dirty="0">
                <a:solidFill>
                  <a:srgbClr val="4E3A2F"/>
                </a:solidFill>
                <a:latin typeface="Arial"/>
                <a:cs typeface="Arial"/>
              </a:rPr>
              <a:t>that </a:t>
            </a:r>
            <a:r>
              <a:rPr sz="1800" b="1" spc="-75" dirty="0">
                <a:solidFill>
                  <a:srgbClr val="4E3A2F"/>
                </a:solidFill>
                <a:latin typeface="Arial"/>
                <a:cs typeface="Arial"/>
              </a:rPr>
              <a:t>all </a:t>
            </a:r>
            <a:r>
              <a:rPr sz="1800" b="1" spc="-110" dirty="0">
                <a:solidFill>
                  <a:srgbClr val="4E3A2F"/>
                </a:solidFill>
                <a:latin typeface="Arial"/>
                <a:cs typeface="Arial"/>
              </a:rPr>
              <a:t>transactions </a:t>
            </a:r>
            <a:r>
              <a:rPr sz="1800" b="1" spc="-120" dirty="0">
                <a:solidFill>
                  <a:srgbClr val="4E3A2F"/>
                </a:solidFill>
                <a:latin typeface="Arial"/>
                <a:cs typeface="Arial"/>
              </a:rPr>
              <a:t>must </a:t>
            </a:r>
            <a:r>
              <a:rPr sz="1800" b="1" spc="-140" dirty="0">
                <a:solidFill>
                  <a:srgbClr val="4E3A2F"/>
                </a:solidFill>
                <a:latin typeface="Arial"/>
                <a:cs typeface="Arial"/>
              </a:rPr>
              <a:t>follow </a:t>
            </a:r>
            <a:r>
              <a:rPr sz="1800" b="1" spc="-100" dirty="0">
                <a:solidFill>
                  <a:srgbClr val="4E3A2F"/>
                </a:solidFill>
                <a:latin typeface="Arial"/>
                <a:cs typeface="Arial"/>
              </a:rPr>
              <a:t>“all </a:t>
            </a:r>
            <a:r>
              <a:rPr sz="1800" b="1" spc="-135" dirty="0">
                <a:solidFill>
                  <a:srgbClr val="4E3A2F"/>
                </a:solidFill>
                <a:latin typeface="Arial"/>
                <a:cs typeface="Arial"/>
              </a:rPr>
              <a:t>or nothing” </a:t>
            </a:r>
            <a:r>
              <a:rPr sz="1800" b="1" spc="-85" dirty="0">
                <a:solidFill>
                  <a:srgbClr val="4E3A2F"/>
                </a:solidFill>
                <a:latin typeface="Arial"/>
                <a:cs typeface="Arial"/>
              </a:rPr>
              <a:t>rule. </a:t>
            </a:r>
            <a:r>
              <a:rPr sz="1800" b="1" spc="-135" dirty="0">
                <a:solidFill>
                  <a:srgbClr val="4E3A2F"/>
                </a:solidFill>
                <a:latin typeface="Arial"/>
                <a:cs typeface="Arial"/>
              </a:rPr>
              <a:t>Each  </a:t>
            </a:r>
            <a:r>
              <a:rPr sz="1800" spc="-40" dirty="0">
                <a:solidFill>
                  <a:srgbClr val="4E3A2F"/>
                </a:solidFill>
                <a:latin typeface="Georgia"/>
                <a:cs typeface="Georgia"/>
              </a:rPr>
              <a:t>transaction </a:t>
            </a:r>
            <a:r>
              <a:rPr sz="1800" spc="-30" dirty="0">
                <a:solidFill>
                  <a:srgbClr val="4E3A2F"/>
                </a:solidFill>
                <a:latin typeface="Georgia"/>
                <a:cs typeface="Georgia"/>
              </a:rPr>
              <a:t>is </a:t>
            </a:r>
            <a:r>
              <a:rPr sz="1800" spc="-15" dirty="0">
                <a:solidFill>
                  <a:srgbClr val="4E3A2F"/>
                </a:solidFill>
                <a:latin typeface="Georgia"/>
                <a:cs typeface="Georgia"/>
              </a:rPr>
              <a:t>said </a:t>
            </a:r>
            <a:r>
              <a:rPr sz="1800" spc="-60" dirty="0">
                <a:solidFill>
                  <a:srgbClr val="4E3A2F"/>
                </a:solidFill>
                <a:latin typeface="Georgia"/>
                <a:cs typeface="Georgia"/>
              </a:rPr>
              <a:t>to </a:t>
            </a:r>
            <a:r>
              <a:rPr sz="1800" spc="15" dirty="0">
                <a:solidFill>
                  <a:srgbClr val="4E3A2F"/>
                </a:solidFill>
                <a:latin typeface="Georgia"/>
                <a:cs typeface="Georgia"/>
              </a:rPr>
              <a:t>be </a:t>
            </a:r>
            <a:r>
              <a:rPr sz="1800" spc="-45" dirty="0">
                <a:solidFill>
                  <a:srgbClr val="4E3A2F"/>
                </a:solidFill>
                <a:latin typeface="Georgia"/>
                <a:cs typeface="Georgia"/>
              </a:rPr>
              <a:t>atomic. </a:t>
            </a:r>
            <a:r>
              <a:rPr sz="1800" spc="-145" dirty="0">
                <a:solidFill>
                  <a:srgbClr val="4E3A2F"/>
                </a:solidFill>
                <a:latin typeface="Georgia"/>
                <a:cs typeface="Georgia"/>
              </a:rPr>
              <a:t>If </a:t>
            </a:r>
            <a:r>
              <a:rPr sz="1800" spc="-15" dirty="0">
                <a:solidFill>
                  <a:srgbClr val="4E3A2F"/>
                </a:solidFill>
                <a:latin typeface="Georgia"/>
                <a:cs typeface="Georgia"/>
              </a:rPr>
              <a:t>one </a:t>
            </a:r>
            <a:r>
              <a:rPr sz="1800" spc="-40" dirty="0">
                <a:solidFill>
                  <a:srgbClr val="4E3A2F"/>
                </a:solidFill>
                <a:latin typeface="Georgia"/>
                <a:cs typeface="Georgia"/>
              </a:rPr>
              <a:t>part of </a:t>
            </a:r>
            <a:r>
              <a:rPr sz="1800" spc="-25" dirty="0">
                <a:solidFill>
                  <a:srgbClr val="4E3A2F"/>
                </a:solidFill>
                <a:latin typeface="Georgia"/>
                <a:cs typeface="Georgia"/>
              </a:rPr>
              <a:t>the </a:t>
            </a:r>
            <a:r>
              <a:rPr sz="1800" spc="-40" dirty="0">
                <a:solidFill>
                  <a:srgbClr val="4E3A2F"/>
                </a:solidFill>
                <a:latin typeface="Georgia"/>
                <a:cs typeface="Georgia"/>
              </a:rPr>
              <a:t>transaction </a:t>
            </a:r>
            <a:r>
              <a:rPr sz="1800" spc="-35" dirty="0">
                <a:solidFill>
                  <a:srgbClr val="4E3A2F"/>
                </a:solidFill>
                <a:latin typeface="Georgia"/>
                <a:cs typeface="Georgia"/>
              </a:rPr>
              <a:t>fails, </a:t>
            </a:r>
            <a:r>
              <a:rPr sz="1800" spc="-25" dirty="0">
                <a:solidFill>
                  <a:srgbClr val="4E3A2F"/>
                </a:solidFill>
                <a:latin typeface="Georgia"/>
                <a:cs typeface="Georgia"/>
              </a:rPr>
              <a:t>the </a:t>
            </a:r>
            <a:r>
              <a:rPr sz="1800" spc="-45" dirty="0">
                <a:solidFill>
                  <a:srgbClr val="4E3A2F"/>
                </a:solidFill>
                <a:latin typeface="Georgia"/>
                <a:cs typeface="Georgia"/>
              </a:rPr>
              <a:t>entire  </a:t>
            </a:r>
            <a:r>
              <a:rPr sz="1800" spc="-40" dirty="0">
                <a:solidFill>
                  <a:srgbClr val="4E3A2F"/>
                </a:solidFill>
                <a:latin typeface="Georgia"/>
                <a:cs typeface="Georgia"/>
              </a:rPr>
              <a:t>transaction </a:t>
            </a:r>
            <a:r>
              <a:rPr sz="1800" spc="-25" dirty="0">
                <a:solidFill>
                  <a:srgbClr val="4E3A2F"/>
                </a:solidFill>
                <a:latin typeface="Georgia"/>
                <a:cs typeface="Georgia"/>
              </a:rPr>
              <a:t>fails.e.g </a:t>
            </a:r>
            <a:r>
              <a:rPr sz="1800" spc="-40" dirty="0">
                <a:solidFill>
                  <a:srgbClr val="4E3A2F"/>
                </a:solidFill>
                <a:latin typeface="Georgia"/>
                <a:cs typeface="Georgia"/>
              </a:rPr>
              <a:t>consider </a:t>
            </a:r>
            <a:r>
              <a:rPr sz="1800" spc="-20" dirty="0">
                <a:solidFill>
                  <a:srgbClr val="4E3A2F"/>
                </a:solidFill>
                <a:latin typeface="Georgia"/>
                <a:cs typeface="Georgia"/>
              </a:rPr>
              <a:t>an </a:t>
            </a:r>
            <a:r>
              <a:rPr sz="1800" spc="-270" dirty="0">
                <a:solidFill>
                  <a:srgbClr val="4E3A2F"/>
                </a:solidFill>
                <a:latin typeface="Georgia"/>
                <a:cs typeface="Georgia"/>
              </a:rPr>
              <a:t>ATM </a:t>
            </a:r>
            <a:r>
              <a:rPr sz="1800" spc="-40" dirty="0">
                <a:solidFill>
                  <a:srgbClr val="4E3A2F"/>
                </a:solidFill>
                <a:latin typeface="Georgia"/>
                <a:cs typeface="Georgia"/>
              </a:rPr>
              <a:t>transaction where </a:t>
            </a:r>
            <a:r>
              <a:rPr sz="1800" spc="-80" dirty="0">
                <a:solidFill>
                  <a:srgbClr val="4E3A2F"/>
                </a:solidFill>
                <a:latin typeface="Georgia"/>
                <a:cs typeface="Georgia"/>
              </a:rPr>
              <a:t>you </a:t>
            </a:r>
            <a:r>
              <a:rPr sz="1800" spc="-10" dirty="0">
                <a:solidFill>
                  <a:srgbClr val="4E3A2F"/>
                </a:solidFill>
                <a:latin typeface="Georgia"/>
                <a:cs typeface="Georgia"/>
              </a:rPr>
              <a:t>are </a:t>
            </a:r>
            <a:r>
              <a:rPr sz="1800" spc="-80" dirty="0">
                <a:solidFill>
                  <a:srgbClr val="4E3A2F"/>
                </a:solidFill>
                <a:latin typeface="Georgia"/>
                <a:cs typeface="Georgia"/>
              </a:rPr>
              <a:t>moving </a:t>
            </a:r>
            <a:r>
              <a:rPr sz="1800" spc="-65" dirty="0">
                <a:solidFill>
                  <a:srgbClr val="4E3A2F"/>
                </a:solidFill>
                <a:latin typeface="Georgia"/>
                <a:cs typeface="Georgia"/>
              </a:rPr>
              <a:t>money  </a:t>
            </a:r>
            <a:r>
              <a:rPr sz="1800" spc="-90" dirty="0">
                <a:solidFill>
                  <a:srgbClr val="4E3A2F"/>
                </a:solidFill>
                <a:latin typeface="Georgia"/>
                <a:cs typeface="Georgia"/>
              </a:rPr>
              <a:t>from </a:t>
            </a:r>
            <a:r>
              <a:rPr sz="1800" spc="-15" dirty="0">
                <a:solidFill>
                  <a:srgbClr val="4E3A2F"/>
                </a:solidFill>
                <a:latin typeface="Georgia"/>
                <a:cs typeface="Georgia"/>
              </a:rPr>
              <a:t>one </a:t>
            </a:r>
            <a:r>
              <a:rPr sz="1800" spc="-25" dirty="0">
                <a:solidFill>
                  <a:srgbClr val="4E3A2F"/>
                </a:solidFill>
                <a:latin typeface="Georgia"/>
                <a:cs typeface="Georgia"/>
              </a:rPr>
              <a:t>account </a:t>
            </a:r>
            <a:r>
              <a:rPr sz="1800" spc="-60" dirty="0">
                <a:solidFill>
                  <a:srgbClr val="4E3A2F"/>
                </a:solidFill>
                <a:latin typeface="Georgia"/>
                <a:cs typeface="Georgia"/>
              </a:rPr>
              <a:t>to </a:t>
            </a:r>
            <a:r>
              <a:rPr sz="1800" spc="-55" dirty="0">
                <a:solidFill>
                  <a:srgbClr val="4E3A2F"/>
                </a:solidFill>
                <a:latin typeface="Georgia"/>
                <a:cs typeface="Georgia"/>
              </a:rPr>
              <a:t>another. </a:t>
            </a:r>
            <a:r>
              <a:rPr sz="1800" spc="-65" dirty="0">
                <a:solidFill>
                  <a:srgbClr val="4E3A2F"/>
                </a:solidFill>
                <a:latin typeface="Georgia"/>
                <a:cs typeface="Georgia"/>
              </a:rPr>
              <a:t>There </a:t>
            </a:r>
            <a:r>
              <a:rPr sz="1800" spc="-10" dirty="0">
                <a:solidFill>
                  <a:srgbClr val="4E3A2F"/>
                </a:solidFill>
                <a:latin typeface="Georgia"/>
                <a:cs typeface="Georgia"/>
              </a:rPr>
              <a:t>are </a:t>
            </a:r>
            <a:r>
              <a:rPr sz="1800" spc="-80" dirty="0">
                <a:solidFill>
                  <a:srgbClr val="4E3A2F"/>
                </a:solidFill>
                <a:latin typeface="Georgia"/>
                <a:cs typeface="Georgia"/>
              </a:rPr>
              <a:t>two </a:t>
            </a:r>
            <a:r>
              <a:rPr sz="1800" spc="-20" dirty="0">
                <a:solidFill>
                  <a:srgbClr val="4E3A2F"/>
                </a:solidFill>
                <a:latin typeface="Georgia"/>
                <a:cs typeface="Georgia"/>
              </a:rPr>
              <a:t>parts </a:t>
            </a:r>
            <a:r>
              <a:rPr sz="1800" spc="-105" dirty="0">
                <a:solidFill>
                  <a:srgbClr val="4E3A2F"/>
                </a:solidFill>
                <a:latin typeface="Georgia"/>
                <a:cs typeface="Georgia"/>
              </a:rPr>
              <a:t>in </a:t>
            </a:r>
            <a:r>
              <a:rPr sz="1800" spc="-50" dirty="0">
                <a:solidFill>
                  <a:srgbClr val="4E3A2F"/>
                </a:solidFill>
                <a:latin typeface="Georgia"/>
                <a:cs typeface="Georgia"/>
              </a:rPr>
              <a:t>this </a:t>
            </a:r>
            <a:r>
              <a:rPr sz="1800" spc="-40" dirty="0">
                <a:solidFill>
                  <a:srgbClr val="4E3A2F"/>
                </a:solidFill>
                <a:latin typeface="Georgia"/>
                <a:cs typeface="Georgia"/>
              </a:rPr>
              <a:t>transaction, </a:t>
            </a:r>
            <a:r>
              <a:rPr sz="1800" spc="-55" dirty="0">
                <a:solidFill>
                  <a:srgbClr val="4E3A2F"/>
                </a:solidFill>
                <a:latin typeface="Georgia"/>
                <a:cs typeface="Georgia"/>
              </a:rPr>
              <a:t>first </a:t>
            </a:r>
            <a:r>
              <a:rPr sz="1800" spc="-80" dirty="0">
                <a:solidFill>
                  <a:srgbClr val="4E3A2F"/>
                </a:solidFill>
                <a:latin typeface="Georgia"/>
                <a:cs typeface="Georgia"/>
              </a:rPr>
              <a:t>you  </a:t>
            </a:r>
            <a:r>
              <a:rPr sz="1800" spc="-50" dirty="0">
                <a:solidFill>
                  <a:srgbClr val="4E3A2F"/>
                </a:solidFill>
                <a:latin typeface="Georgia"/>
                <a:cs typeface="Georgia"/>
              </a:rPr>
              <a:t>remove </a:t>
            </a:r>
            <a:r>
              <a:rPr sz="1800" spc="-65" dirty="0">
                <a:solidFill>
                  <a:srgbClr val="4E3A2F"/>
                </a:solidFill>
                <a:latin typeface="Georgia"/>
                <a:cs typeface="Georgia"/>
              </a:rPr>
              <a:t>money </a:t>
            </a:r>
            <a:r>
              <a:rPr sz="1800" spc="-90" dirty="0">
                <a:solidFill>
                  <a:srgbClr val="4E3A2F"/>
                </a:solidFill>
                <a:latin typeface="Georgia"/>
                <a:cs typeface="Georgia"/>
              </a:rPr>
              <a:t>from </a:t>
            </a:r>
            <a:r>
              <a:rPr sz="1800" spc="-15" dirty="0">
                <a:solidFill>
                  <a:srgbClr val="4E3A2F"/>
                </a:solidFill>
                <a:latin typeface="Georgia"/>
                <a:cs typeface="Georgia"/>
              </a:rPr>
              <a:t>one </a:t>
            </a:r>
            <a:r>
              <a:rPr sz="1800" spc="-25" dirty="0">
                <a:solidFill>
                  <a:srgbClr val="4E3A2F"/>
                </a:solidFill>
                <a:latin typeface="Georgia"/>
                <a:cs typeface="Georgia"/>
              </a:rPr>
              <a:t>account, </a:t>
            </a:r>
            <a:r>
              <a:rPr sz="1800" spc="-40" dirty="0">
                <a:solidFill>
                  <a:srgbClr val="4E3A2F"/>
                </a:solidFill>
                <a:latin typeface="Georgia"/>
                <a:cs typeface="Georgia"/>
              </a:rPr>
              <a:t>then </a:t>
            </a:r>
            <a:r>
              <a:rPr sz="1800" spc="-80" dirty="0">
                <a:solidFill>
                  <a:srgbClr val="4E3A2F"/>
                </a:solidFill>
                <a:latin typeface="Georgia"/>
                <a:cs typeface="Georgia"/>
              </a:rPr>
              <a:t>you </a:t>
            </a:r>
            <a:r>
              <a:rPr sz="1800" spc="-25" dirty="0">
                <a:solidFill>
                  <a:srgbClr val="4E3A2F"/>
                </a:solidFill>
                <a:latin typeface="Georgia"/>
                <a:cs typeface="Georgia"/>
              </a:rPr>
              <a:t>add </a:t>
            </a:r>
            <a:r>
              <a:rPr sz="1800" spc="-65" dirty="0">
                <a:solidFill>
                  <a:srgbClr val="4E3A2F"/>
                </a:solidFill>
                <a:latin typeface="Georgia"/>
                <a:cs typeface="Georgia"/>
              </a:rPr>
              <a:t>money </a:t>
            </a:r>
            <a:r>
              <a:rPr sz="1800" spc="-60" dirty="0">
                <a:solidFill>
                  <a:srgbClr val="4E3A2F"/>
                </a:solidFill>
                <a:latin typeface="Georgia"/>
                <a:cs typeface="Georgia"/>
              </a:rPr>
              <a:t>to </a:t>
            </a:r>
            <a:r>
              <a:rPr sz="1800" spc="-45" dirty="0">
                <a:solidFill>
                  <a:srgbClr val="4E3A2F"/>
                </a:solidFill>
                <a:latin typeface="Georgia"/>
                <a:cs typeface="Georgia"/>
              </a:rPr>
              <a:t>another </a:t>
            </a:r>
            <a:r>
              <a:rPr sz="1800" spc="-25" dirty="0">
                <a:solidFill>
                  <a:srgbClr val="4E3A2F"/>
                </a:solidFill>
                <a:latin typeface="Georgia"/>
                <a:cs typeface="Georgia"/>
              </a:rPr>
              <a:t>account. </a:t>
            </a:r>
            <a:r>
              <a:rPr sz="1800" spc="-145" dirty="0">
                <a:solidFill>
                  <a:srgbClr val="4E3A2F"/>
                </a:solidFill>
                <a:latin typeface="Georgia"/>
                <a:cs typeface="Georgia"/>
              </a:rPr>
              <a:t>If  </a:t>
            </a:r>
            <a:r>
              <a:rPr sz="1800" spc="-15" dirty="0">
                <a:solidFill>
                  <a:srgbClr val="4E3A2F"/>
                </a:solidFill>
                <a:latin typeface="Georgia"/>
                <a:cs typeface="Georgia"/>
              </a:rPr>
              <a:t>one </a:t>
            </a:r>
            <a:r>
              <a:rPr sz="1800" spc="-40" dirty="0">
                <a:solidFill>
                  <a:srgbClr val="4E3A2F"/>
                </a:solidFill>
                <a:latin typeface="Georgia"/>
                <a:cs typeface="Georgia"/>
              </a:rPr>
              <a:t>of </a:t>
            </a:r>
            <a:r>
              <a:rPr sz="1800" spc="10" dirty="0">
                <a:solidFill>
                  <a:srgbClr val="4E3A2F"/>
                </a:solidFill>
                <a:latin typeface="Georgia"/>
                <a:cs typeface="Georgia"/>
              </a:rPr>
              <a:t>these </a:t>
            </a:r>
            <a:r>
              <a:rPr sz="1800" spc="-80" dirty="0">
                <a:solidFill>
                  <a:srgbClr val="4E3A2F"/>
                </a:solidFill>
                <a:latin typeface="Georgia"/>
                <a:cs typeface="Georgia"/>
              </a:rPr>
              <a:t>two </a:t>
            </a:r>
            <a:r>
              <a:rPr sz="1800" spc="-20" dirty="0">
                <a:solidFill>
                  <a:srgbClr val="4E3A2F"/>
                </a:solidFill>
                <a:latin typeface="Georgia"/>
                <a:cs typeface="Georgia"/>
              </a:rPr>
              <a:t>parts </a:t>
            </a:r>
            <a:r>
              <a:rPr sz="1800" spc="-55" dirty="0">
                <a:solidFill>
                  <a:srgbClr val="4E3A2F"/>
                </a:solidFill>
                <a:latin typeface="Georgia"/>
                <a:cs typeface="Georgia"/>
              </a:rPr>
              <a:t>fail, </a:t>
            </a:r>
            <a:r>
              <a:rPr sz="1800" spc="-80" dirty="0">
                <a:solidFill>
                  <a:srgbClr val="4E3A2F"/>
                </a:solidFill>
                <a:latin typeface="Georgia"/>
                <a:cs typeface="Georgia"/>
              </a:rPr>
              <a:t>The </a:t>
            </a:r>
            <a:r>
              <a:rPr sz="1800" spc="-45" dirty="0">
                <a:solidFill>
                  <a:srgbClr val="4E3A2F"/>
                </a:solidFill>
                <a:latin typeface="Georgia"/>
                <a:cs typeface="Georgia"/>
              </a:rPr>
              <a:t>entire </a:t>
            </a:r>
            <a:r>
              <a:rPr sz="1800" spc="-40" dirty="0">
                <a:solidFill>
                  <a:srgbClr val="4E3A2F"/>
                </a:solidFill>
                <a:latin typeface="Georgia"/>
                <a:cs typeface="Georgia"/>
              </a:rPr>
              <a:t>transaction </a:t>
            </a:r>
            <a:r>
              <a:rPr sz="1800" spc="-30" dirty="0">
                <a:solidFill>
                  <a:srgbClr val="4E3A2F"/>
                </a:solidFill>
                <a:latin typeface="Georgia"/>
                <a:cs typeface="Georgia"/>
              </a:rPr>
              <a:t>is considered </a:t>
            </a:r>
            <a:r>
              <a:rPr sz="1800" spc="-80" dirty="0">
                <a:solidFill>
                  <a:srgbClr val="4E3A2F"/>
                </a:solidFill>
                <a:latin typeface="Georgia"/>
                <a:cs typeface="Georgia"/>
              </a:rPr>
              <a:t>invalid, </a:t>
            </a:r>
            <a:r>
              <a:rPr sz="1800" spc="-35" dirty="0">
                <a:solidFill>
                  <a:srgbClr val="4E3A2F"/>
                </a:solidFill>
                <a:latin typeface="Georgia"/>
                <a:cs typeface="Georgia"/>
              </a:rPr>
              <a:t>and </a:t>
            </a:r>
            <a:r>
              <a:rPr sz="1800" spc="-25" dirty="0">
                <a:solidFill>
                  <a:srgbClr val="4E3A2F"/>
                </a:solidFill>
                <a:latin typeface="Georgia"/>
                <a:cs typeface="Georgia"/>
              </a:rPr>
              <a:t>the  </a:t>
            </a:r>
            <a:r>
              <a:rPr sz="1800" spc="-40" dirty="0">
                <a:solidFill>
                  <a:srgbClr val="4E3A2F"/>
                </a:solidFill>
                <a:latin typeface="Georgia"/>
                <a:cs typeface="Georgia"/>
              </a:rPr>
              <a:t>transaction </a:t>
            </a:r>
            <a:r>
              <a:rPr sz="1800" spc="-45" dirty="0">
                <a:solidFill>
                  <a:srgbClr val="4E3A2F"/>
                </a:solidFill>
                <a:latin typeface="Georgia"/>
                <a:cs typeface="Georgia"/>
              </a:rPr>
              <a:t>must </a:t>
            </a:r>
            <a:r>
              <a:rPr sz="1800" spc="20" dirty="0">
                <a:solidFill>
                  <a:srgbClr val="4E3A2F"/>
                </a:solidFill>
                <a:latin typeface="Georgia"/>
                <a:cs typeface="Georgia"/>
              </a:rPr>
              <a:t>be </a:t>
            </a:r>
            <a:r>
              <a:rPr sz="1800" spc="-70" dirty="0">
                <a:solidFill>
                  <a:srgbClr val="4E3A2F"/>
                </a:solidFill>
                <a:latin typeface="Georgia"/>
                <a:cs typeface="Georgia"/>
              </a:rPr>
              <a:t>rolled </a:t>
            </a:r>
            <a:r>
              <a:rPr sz="1800" spc="-5" dirty="0">
                <a:solidFill>
                  <a:srgbClr val="4E3A2F"/>
                </a:solidFill>
                <a:latin typeface="Georgia"/>
                <a:cs typeface="Georgia"/>
              </a:rPr>
              <a:t>back </a:t>
            </a:r>
            <a:r>
              <a:rPr sz="1800" spc="-60" dirty="0">
                <a:solidFill>
                  <a:srgbClr val="4E3A2F"/>
                </a:solidFill>
                <a:latin typeface="Georgia"/>
                <a:cs typeface="Georgia"/>
              </a:rPr>
              <a:t>to </a:t>
            </a:r>
            <a:r>
              <a:rPr sz="1800" spc="-25" dirty="0">
                <a:solidFill>
                  <a:srgbClr val="4E3A2F"/>
                </a:solidFill>
                <a:latin typeface="Georgia"/>
                <a:cs typeface="Georgia"/>
              </a:rPr>
              <a:t>the </a:t>
            </a:r>
            <a:r>
              <a:rPr sz="1800" dirty="0">
                <a:solidFill>
                  <a:srgbClr val="4E3A2F"/>
                </a:solidFill>
                <a:latin typeface="Georgia"/>
                <a:cs typeface="Georgia"/>
              </a:rPr>
              <a:t>state </a:t>
            </a:r>
            <a:r>
              <a:rPr sz="1800" spc="-30" dirty="0">
                <a:solidFill>
                  <a:srgbClr val="4E3A2F"/>
                </a:solidFill>
                <a:latin typeface="Georgia"/>
                <a:cs typeface="Georgia"/>
              </a:rPr>
              <a:t>before </a:t>
            </a:r>
            <a:r>
              <a:rPr sz="1800" spc="-25" dirty="0">
                <a:solidFill>
                  <a:srgbClr val="4E3A2F"/>
                </a:solidFill>
                <a:latin typeface="Georgia"/>
                <a:cs typeface="Georgia"/>
              </a:rPr>
              <a:t>the </a:t>
            </a:r>
            <a:r>
              <a:rPr sz="1800" spc="-40" dirty="0">
                <a:solidFill>
                  <a:srgbClr val="4E3A2F"/>
                </a:solidFill>
                <a:latin typeface="Georgia"/>
                <a:cs typeface="Georgia"/>
              </a:rPr>
              <a:t>transaction</a:t>
            </a:r>
            <a:r>
              <a:rPr sz="1800" spc="130" dirty="0">
                <a:solidFill>
                  <a:srgbClr val="4E3A2F"/>
                </a:solidFill>
                <a:latin typeface="Georgia"/>
                <a:cs typeface="Georgia"/>
              </a:rPr>
              <a:t> </a:t>
            </a:r>
            <a:r>
              <a:rPr sz="1800" spc="-25" dirty="0">
                <a:solidFill>
                  <a:srgbClr val="4E3A2F"/>
                </a:solidFill>
                <a:latin typeface="Georgia"/>
                <a:cs typeface="Georgia"/>
              </a:rPr>
              <a:t>started.</a:t>
            </a:r>
            <a:endParaRPr sz="1800">
              <a:latin typeface="Georgia"/>
              <a:cs typeface="Georgia"/>
            </a:endParaRPr>
          </a:p>
          <a:p>
            <a:pPr marL="242570">
              <a:lnSpc>
                <a:spcPct val="100000"/>
              </a:lnSpc>
            </a:pPr>
            <a:r>
              <a:rPr sz="1800" spc="-45" dirty="0">
                <a:solidFill>
                  <a:srgbClr val="00AFF0"/>
                </a:solidFill>
                <a:latin typeface="Georgia"/>
                <a:cs typeface="Georgia"/>
              </a:rPr>
              <a:t>Consistency</a:t>
            </a:r>
            <a:endParaRPr sz="1800">
              <a:latin typeface="Georgia"/>
              <a:cs typeface="Georgia"/>
            </a:endParaRPr>
          </a:p>
          <a:p>
            <a:pPr marL="355600" marR="153035" indent="1270">
              <a:lnSpc>
                <a:spcPct val="80000"/>
              </a:lnSpc>
              <a:spcBef>
                <a:spcPts val="434"/>
              </a:spcBef>
            </a:pPr>
            <a:r>
              <a:rPr sz="1800" spc="-90" dirty="0">
                <a:solidFill>
                  <a:srgbClr val="4E3A2F"/>
                </a:solidFill>
                <a:latin typeface="Georgia"/>
                <a:cs typeface="Georgia"/>
              </a:rPr>
              <a:t>This </a:t>
            </a:r>
            <a:r>
              <a:rPr sz="1800" spc="-5" dirty="0">
                <a:solidFill>
                  <a:srgbClr val="4E3A2F"/>
                </a:solidFill>
                <a:latin typeface="Georgia"/>
                <a:cs typeface="Georgia"/>
              </a:rPr>
              <a:t>means </a:t>
            </a:r>
            <a:r>
              <a:rPr sz="1800" spc="-40" dirty="0">
                <a:solidFill>
                  <a:srgbClr val="4E3A2F"/>
                </a:solidFill>
                <a:latin typeface="Georgia"/>
                <a:cs typeface="Georgia"/>
              </a:rPr>
              <a:t>that, </a:t>
            </a:r>
            <a:r>
              <a:rPr sz="1800" spc="-25" dirty="0">
                <a:solidFill>
                  <a:srgbClr val="4E3A2F"/>
                </a:solidFill>
                <a:latin typeface="Georgia"/>
                <a:cs typeface="Georgia"/>
              </a:rPr>
              <a:t>the </a:t>
            </a:r>
            <a:r>
              <a:rPr sz="1800" spc="10" dirty="0">
                <a:solidFill>
                  <a:srgbClr val="4E3A2F"/>
                </a:solidFill>
                <a:latin typeface="Georgia"/>
                <a:cs typeface="Georgia"/>
              </a:rPr>
              <a:t>database </a:t>
            </a:r>
            <a:r>
              <a:rPr sz="1800" spc="-110" dirty="0">
                <a:solidFill>
                  <a:srgbClr val="4E3A2F"/>
                </a:solidFill>
                <a:latin typeface="Georgia"/>
                <a:cs typeface="Georgia"/>
              </a:rPr>
              <a:t>will </a:t>
            </a:r>
            <a:r>
              <a:rPr sz="1800" spc="-45" dirty="0">
                <a:solidFill>
                  <a:srgbClr val="4E3A2F"/>
                </a:solidFill>
                <a:latin typeface="Georgia"/>
                <a:cs typeface="Georgia"/>
              </a:rPr>
              <a:t>always </a:t>
            </a:r>
            <a:r>
              <a:rPr sz="1800" spc="20" dirty="0">
                <a:solidFill>
                  <a:srgbClr val="4E3A2F"/>
                </a:solidFill>
                <a:latin typeface="Georgia"/>
                <a:cs typeface="Georgia"/>
              </a:rPr>
              <a:t>be </a:t>
            </a:r>
            <a:r>
              <a:rPr sz="1800" spc="-105" dirty="0">
                <a:solidFill>
                  <a:srgbClr val="4E3A2F"/>
                </a:solidFill>
                <a:latin typeface="Georgia"/>
                <a:cs typeface="Georgia"/>
              </a:rPr>
              <a:t>in </a:t>
            </a:r>
            <a:r>
              <a:rPr sz="1800" spc="40" dirty="0">
                <a:solidFill>
                  <a:srgbClr val="4E3A2F"/>
                </a:solidFill>
                <a:latin typeface="Georgia"/>
                <a:cs typeface="Georgia"/>
              </a:rPr>
              <a:t>a </a:t>
            </a:r>
            <a:r>
              <a:rPr sz="1800" spc="-30" dirty="0">
                <a:solidFill>
                  <a:srgbClr val="4E3A2F"/>
                </a:solidFill>
                <a:latin typeface="Georgia"/>
                <a:cs typeface="Georgia"/>
              </a:rPr>
              <a:t>consistent </a:t>
            </a:r>
            <a:r>
              <a:rPr sz="1800" spc="-5" dirty="0">
                <a:solidFill>
                  <a:srgbClr val="4E3A2F"/>
                </a:solidFill>
                <a:latin typeface="Georgia"/>
                <a:cs typeface="Georgia"/>
              </a:rPr>
              <a:t>state. </a:t>
            </a:r>
            <a:r>
              <a:rPr sz="1800" spc="-130" dirty="0">
                <a:solidFill>
                  <a:srgbClr val="4E3A2F"/>
                </a:solidFill>
                <a:latin typeface="Georgia"/>
                <a:cs typeface="Georgia"/>
              </a:rPr>
              <a:t>Only </a:t>
            </a:r>
            <a:r>
              <a:rPr sz="1800" spc="-65" dirty="0">
                <a:solidFill>
                  <a:srgbClr val="4E3A2F"/>
                </a:solidFill>
                <a:latin typeface="Georgia"/>
                <a:cs typeface="Georgia"/>
              </a:rPr>
              <a:t>valid  </a:t>
            </a:r>
            <a:r>
              <a:rPr sz="1800" spc="-10" dirty="0">
                <a:solidFill>
                  <a:srgbClr val="4E3A2F"/>
                </a:solidFill>
                <a:latin typeface="Georgia"/>
                <a:cs typeface="Georgia"/>
              </a:rPr>
              <a:t>data </a:t>
            </a:r>
            <a:r>
              <a:rPr sz="1800" spc="-110" dirty="0">
                <a:solidFill>
                  <a:srgbClr val="4E3A2F"/>
                </a:solidFill>
                <a:latin typeface="Georgia"/>
                <a:cs typeface="Georgia"/>
              </a:rPr>
              <a:t>will </a:t>
            </a:r>
            <a:r>
              <a:rPr sz="1800" spc="20" dirty="0">
                <a:solidFill>
                  <a:srgbClr val="4E3A2F"/>
                </a:solidFill>
                <a:latin typeface="Georgia"/>
                <a:cs typeface="Georgia"/>
              </a:rPr>
              <a:t>be </a:t>
            </a:r>
            <a:r>
              <a:rPr sz="1800" spc="-85" dirty="0">
                <a:solidFill>
                  <a:srgbClr val="4E3A2F"/>
                </a:solidFill>
                <a:latin typeface="Georgia"/>
                <a:cs typeface="Georgia"/>
              </a:rPr>
              <a:t>written </a:t>
            </a:r>
            <a:r>
              <a:rPr sz="1800" spc="-60" dirty="0">
                <a:solidFill>
                  <a:srgbClr val="4E3A2F"/>
                </a:solidFill>
                <a:latin typeface="Georgia"/>
                <a:cs typeface="Georgia"/>
              </a:rPr>
              <a:t>to </a:t>
            </a:r>
            <a:r>
              <a:rPr sz="1800" spc="-25" dirty="0">
                <a:solidFill>
                  <a:srgbClr val="4E3A2F"/>
                </a:solidFill>
                <a:latin typeface="Georgia"/>
                <a:cs typeface="Georgia"/>
              </a:rPr>
              <a:t>the </a:t>
            </a:r>
            <a:r>
              <a:rPr sz="1800" spc="5" dirty="0">
                <a:solidFill>
                  <a:srgbClr val="4E3A2F"/>
                </a:solidFill>
                <a:latin typeface="Georgia"/>
                <a:cs typeface="Georgia"/>
              </a:rPr>
              <a:t>database. </a:t>
            </a:r>
            <a:r>
              <a:rPr sz="1800" spc="-80" dirty="0">
                <a:solidFill>
                  <a:srgbClr val="4E3A2F"/>
                </a:solidFill>
                <a:latin typeface="Georgia"/>
                <a:cs typeface="Georgia"/>
              </a:rPr>
              <a:t>E.g if </a:t>
            </a:r>
            <a:r>
              <a:rPr sz="1800" spc="40" dirty="0">
                <a:solidFill>
                  <a:srgbClr val="4E3A2F"/>
                </a:solidFill>
                <a:latin typeface="Georgia"/>
                <a:cs typeface="Georgia"/>
              </a:rPr>
              <a:t>a </a:t>
            </a:r>
            <a:r>
              <a:rPr sz="1800" spc="-65" dirty="0">
                <a:solidFill>
                  <a:srgbClr val="4E3A2F"/>
                </a:solidFill>
                <a:latin typeface="Georgia"/>
                <a:cs typeface="Georgia"/>
              </a:rPr>
              <a:t>column </a:t>
            </a:r>
            <a:r>
              <a:rPr sz="1800" spc="-30" dirty="0">
                <a:solidFill>
                  <a:srgbClr val="4E3A2F"/>
                </a:solidFill>
                <a:latin typeface="Georgia"/>
                <a:cs typeface="Georgia"/>
              </a:rPr>
              <a:t>is </a:t>
            </a:r>
            <a:r>
              <a:rPr sz="1800" spc="-40" dirty="0">
                <a:solidFill>
                  <a:srgbClr val="4E3A2F"/>
                </a:solidFill>
                <a:latin typeface="Georgia"/>
                <a:cs typeface="Georgia"/>
              </a:rPr>
              <a:t>constrained </a:t>
            </a:r>
            <a:r>
              <a:rPr sz="1800" spc="-60" dirty="0">
                <a:solidFill>
                  <a:srgbClr val="4E3A2F"/>
                </a:solidFill>
                <a:latin typeface="Georgia"/>
                <a:cs typeface="Georgia"/>
              </a:rPr>
              <a:t>to </a:t>
            </a:r>
            <a:r>
              <a:rPr sz="1800" spc="20" dirty="0">
                <a:solidFill>
                  <a:srgbClr val="4E3A2F"/>
                </a:solidFill>
                <a:latin typeface="Georgia"/>
                <a:cs typeface="Georgia"/>
              </a:rPr>
              <a:t>be </a:t>
            </a:r>
            <a:r>
              <a:rPr sz="1800" spc="-225" dirty="0">
                <a:solidFill>
                  <a:srgbClr val="4E3A2F"/>
                </a:solidFill>
                <a:latin typeface="Georgia"/>
                <a:cs typeface="Georgia"/>
              </a:rPr>
              <a:t>NOT  </a:t>
            </a:r>
            <a:r>
              <a:rPr sz="1800" spc="-215" dirty="0">
                <a:solidFill>
                  <a:srgbClr val="4E3A2F"/>
                </a:solidFill>
                <a:latin typeface="Georgia"/>
                <a:cs typeface="Georgia"/>
              </a:rPr>
              <a:t>NULL </a:t>
            </a:r>
            <a:r>
              <a:rPr sz="1800" spc="-35" dirty="0">
                <a:solidFill>
                  <a:srgbClr val="4E3A2F"/>
                </a:solidFill>
                <a:latin typeface="Georgia"/>
                <a:cs typeface="Georgia"/>
              </a:rPr>
              <a:t>and </a:t>
            </a:r>
            <a:r>
              <a:rPr sz="1800" spc="-20" dirty="0">
                <a:solidFill>
                  <a:srgbClr val="4E3A2F"/>
                </a:solidFill>
                <a:latin typeface="Georgia"/>
                <a:cs typeface="Georgia"/>
              </a:rPr>
              <a:t>an </a:t>
            </a:r>
            <a:r>
              <a:rPr sz="1800" spc="-50" dirty="0">
                <a:solidFill>
                  <a:srgbClr val="4E3A2F"/>
                </a:solidFill>
                <a:latin typeface="Georgia"/>
                <a:cs typeface="Georgia"/>
              </a:rPr>
              <a:t>application </a:t>
            </a:r>
            <a:r>
              <a:rPr sz="1800" spc="-35" dirty="0">
                <a:solidFill>
                  <a:srgbClr val="4E3A2F"/>
                </a:solidFill>
                <a:latin typeface="Georgia"/>
                <a:cs typeface="Georgia"/>
              </a:rPr>
              <a:t>attempts </a:t>
            </a:r>
            <a:r>
              <a:rPr sz="1800" spc="-60" dirty="0">
                <a:solidFill>
                  <a:srgbClr val="4E3A2F"/>
                </a:solidFill>
                <a:latin typeface="Georgia"/>
                <a:cs typeface="Georgia"/>
              </a:rPr>
              <a:t>to </a:t>
            </a:r>
            <a:r>
              <a:rPr sz="1800" spc="-25" dirty="0">
                <a:solidFill>
                  <a:srgbClr val="4E3A2F"/>
                </a:solidFill>
                <a:latin typeface="Georgia"/>
                <a:cs typeface="Georgia"/>
              </a:rPr>
              <a:t>add </a:t>
            </a:r>
            <a:r>
              <a:rPr sz="1800" spc="40" dirty="0">
                <a:solidFill>
                  <a:srgbClr val="4E3A2F"/>
                </a:solidFill>
                <a:latin typeface="Georgia"/>
                <a:cs typeface="Georgia"/>
              </a:rPr>
              <a:t>a </a:t>
            </a:r>
            <a:r>
              <a:rPr sz="1800" spc="-120" dirty="0">
                <a:solidFill>
                  <a:srgbClr val="4E3A2F"/>
                </a:solidFill>
                <a:latin typeface="Georgia"/>
                <a:cs typeface="Georgia"/>
              </a:rPr>
              <a:t>row </a:t>
            </a:r>
            <a:r>
              <a:rPr sz="1800" spc="-95" dirty="0">
                <a:solidFill>
                  <a:srgbClr val="4E3A2F"/>
                </a:solidFill>
                <a:latin typeface="Georgia"/>
                <a:cs typeface="Georgia"/>
              </a:rPr>
              <a:t>with </a:t>
            </a:r>
            <a:r>
              <a:rPr sz="1800" spc="40" dirty="0">
                <a:solidFill>
                  <a:srgbClr val="4E3A2F"/>
                </a:solidFill>
                <a:latin typeface="Georgia"/>
                <a:cs typeface="Georgia"/>
              </a:rPr>
              <a:t>a </a:t>
            </a:r>
            <a:r>
              <a:rPr sz="1800" spc="-215" dirty="0">
                <a:solidFill>
                  <a:srgbClr val="4E3A2F"/>
                </a:solidFill>
                <a:latin typeface="Georgia"/>
                <a:cs typeface="Georgia"/>
              </a:rPr>
              <a:t>NULL </a:t>
            </a:r>
            <a:r>
              <a:rPr sz="1800" spc="-30" dirty="0">
                <a:solidFill>
                  <a:srgbClr val="4E3A2F"/>
                </a:solidFill>
                <a:latin typeface="Georgia"/>
                <a:cs typeface="Georgia"/>
              </a:rPr>
              <a:t>value </a:t>
            </a:r>
            <a:r>
              <a:rPr sz="1800" spc="-105" dirty="0">
                <a:solidFill>
                  <a:srgbClr val="4E3A2F"/>
                </a:solidFill>
                <a:latin typeface="Georgia"/>
                <a:cs typeface="Georgia"/>
              </a:rPr>
              <a:t>in </a:t>
            </a:r>
            <a:r>
              <a:rPr sz="1800" spc="-40" dirty="0">
                <a:solidFill>
                  <a:srgbClr val="4E3A2F"/>
                </a:solidFill>
                <a:latin typeface="Georgia"/>
                <a:cs typeface="Georgia"/>
              </a:rPr>
              <a:t>that  </a:t>
            </a:r>
            <a:r>
              <a:rPr sz="1800" spc="-60" dirty="0">
                <a:solidFill>
                  <a:srgbClr val="4E3A2F"/>
                </a:solidFill>
                <a:latin typeface="Georgia"/>
                <a:cs typeface="Georgia"/>
              </a:rPr>
              <a:t>column, </a:t>
            </a:r>
            <a:r>
              <a:rPr sz="1800" spc="-25" dirty="0">
                <a:solidFill>
                  <a:srgbClr val="4E3A2F"/>
                </a:solidFill>
                <a:latin typeface="Georgia"/>
                <a:cs typeface="Georgia"/>
              </a:rPr>
              <a:t>the </a:t>
            </a:r>
            <a:r>
              <a:rPr sz="1800" spc="-45" dirty="0">
                <a:solidFill>
                  <a:srgbClr val="4E3A2F"/>
                </a:solidFill>
                <a:latin typeface="Georgia"/>
                <a:cs typeface="Georgia"/>
              </a:rPr>
              <a:t>entire </a:t>
            </a:r>
            <a:r>
              <a:rPr sz="1800" spc="-40" dirty="0">
                <a:solidFill>
                  <a:srgbClr val="4E3A2F"/>
                </a:solidFill>
                <a:latin typeface="Georgia"/>
                <a:cs typeface="Georgia"/>
              </a:rPr>
              <a:t>transaction </a:t>
            </a:r>
            <a:r>
              <a:rPr sz="1800" spc="-50" dirty="0">
                <a:solidFill>
                  <a:srgbClr val="4E3A2F"/>
                </a:solidFill>
                <a:latin typeface="Georgia"/>
                <a:cs typeface="Georgia"/>
              </a:rPr>
              <a:t>must </a:t>
            </a:r>
            <a:r>
              <a:rPr sz="1800" spc="-55" dirty="0">
                <a:solidFill>
                  <a:srgbClr val="4E3A2F"/>
                </a:solidFill>
                <a:latin typeface="Georgia"/>
                <a:cs typeface="Georgia"/>
              </a:rPr>
              <a:t>fail, </a:t>
            </a:r>
            <a:r>
              <a:rPr sz="1800" spc="-35" dirty="0">
                <a:solidFill>
                  <a:srgbClr val="4E3A2F"/>
                </a:solidFill>
                <a:latin typeface="Georgia"/>
                <a:cs typeface="Georgia"/>
              </a:rPr>
              <a:t>and </a:t>
            </a:r>
            <a:r>
              <a:rPr sz="1800" spc="-60" dirty="0">
                <a:solidFill>
                  <a:srgbClr val="4E3A2F"/>
                </a:solidFill>
                <a:latin typeface="Georgia"/>
                <a:cs typeface="Georgia"/>
              </a:rPr>
              <a:t>no </a:t>
            </a:r>
            <a:r>
              <a:rPr sz="1800" spc="-40" dirty="0">
                <a:solidFill>
                  <a:srgbClr val="4E3A2F"/>
                </a:solidFill>
                <a:latin typeface="Georgia"/>
                <a:cs typeface="Georgia"/>
              </a:rPr>
              <a:t>part of </a:t>
            </a:r>
            <a:r>
              <a:rPr sz="1800" spc="-25" dirty="0">
                <a:solidFill>
                  <a:srgbClr val="4E3A2F"/>
                </a:solidFill>
                <a:latin typeface="Georgia"/>
                <a:cs typeface="Georgia"/>
              </a:rPr>
              <a:t>the </a:t>
            </a:r>
            <a:r>
              <a:rPr sz="1800" spc="-120" dirty="0">
                <a:solidFill>
                  <a:srgbClr val="4E3A2F"/>
                </a:solidFill>
                <a:latin typeface="Georgia"/>
                <a:cs typeface="Georgia"/>
              </a:rPr>
              <a:t>row </a:t>
            </a:r>
            <a:r>
              <a:rPr sz="1800" spc="-80" dirty="0">
                <a:solidFill>
                  <a:srgbClr val="4E3A2F"/>
                </a:solidFill>
                <a:latin typeface="Georgia"/>
                <a:cs typeface="Georgia"/>
              </a:rPr>
              <a:t>may </a:t>
            </a:r>
            <a:r>
              <a:rPr sz="1800" spc="20" dirty="0">
                <a:solidFill>
                  <a:srgbClr val="4E3A2F"/>
                </a:solidFill>
                <a:latin typeface="Georgia"/>
                <a:cs typeface="Georgia"/>
              </a:rPr>
              <a:t>be </a:t>
            </a:r>
            <a:r>
              <a:rPr sz="1800" spc="-15" dirty="0">
                <a:solidFill>
                  <a:srgbClr val="4E3A2F"/>
                </a:solidFill>
                <a:latin typeface="Georgia"/>
                <a:cs typeface="Georgia"/>
              </a:rPr>
              <a:t>added  </a:t>
            </a:r>
            <a:r>
              <a:rPr sz="1800" spc="-60" dirty="0">
                <a:solidFill>
                  <a:srgbClr val="4E3A2F"/>
                </a:solidFill>
                <a:latin typeface="Georgia"/>
                <a:cs typeface="Georgia"/>
              </a:rPr>
              <a:t>to </a:t>
            </a:r>
            <a:r>
              <a:rPr sz="1800" spc="-25" dirty="0">
                <a:solidFill>
                  <a:srgbClr val="4E3A2F"/>
                </a:solidFill>
                <a:latin typeface="Georgia"/>
                <a:cs typeface="Georgia"/>
              </a:rPr>
              <a:t>the</a:t>
            </a:r>
            <a:r>
              <a:rPr sz="1800" spc="45" dirty="0">
                <a:solidFill>
                  <a:srgbClr val="4E3A2F"/>
                </a:solidFill>
                <a:latin typeface="Georgia"/>
                <a:cs typeface="Georgia"/>
              </a:rPr>
              <a:t> </a:t>
            </a:r>
            <a:r>
              <a:rPr sz="1800" spc="5" dirty="0">
                <a:solidFill>
                  <a:srgbClr val="4E3A2F"/>
                </a:solidFill>
                <a:latin typeface="Georgia"/>
                <a:cs typeface="Georgia"/>
              </a:rPr>
              <a:t>database.</a:t>
            </a:r>
            <a:endParaRPr sz="1800">
              <a:latin typeface="Georgia"/>
              <a:cs typeface="Georgia"/>
            </a:endParaRPr>
          </a:p>
        </p:txBody>
      </p:sp>
      <p:sp>
        <p:nvSpPr>
          <p:cNvPr id="7" name="object 7"/>
          <p:cNvSpPr txBox="1">
            <a:spLocks noGrp="1"/>
          </p:cNvSpPr>
          <p:nvPr>
            <p:ph type="title"/>
          </p:nvPr>
        </p:nvSpPr>
        <p:spPr>
          <a:xfrm>
            <a:off x="1374395" y="484068"/>
            <a:ext cx="4650740" cy="300355"/>
          </a:xfrm>
          <a:prstGeom prst="rect">
            <a:avLst/>
          </a:prstGeom>
        </p:spPr>
        <p:txBody>
          <a:bodyPr vert="horz" wrap="square" lIns="0" tIns="12700" rIns="0" bIns="0" rtlCol="0">
            <a:spAutoFit/>
          </a:bodyPr>
          <a:lstStyle/>
          <a:p>
            <a:pPr marL="12700">
              <a:lnSpc>
                <a:spcPct val="100000"/>
              </a:lnSpc>
              <a:spcBef>
                <a:spcPts val="100"/>
              </a:spcBef>
            </a:pPr>
            <a:r>
              <a:rPr sz="1800" spc="-40" dirty="0">
                <a:solidFill>
                  <a:srgbClr val="FF0000"/>
                </a:solidFill>
              </a:rPr>
              <a:t>Characteristics of </a:t>
            </a:r>
            <a:r>
              <a:rPr sz="1800" spc="-5" dirty="0">
                <a:solidFill>
                  <a:srgbClr val="FF0000"/>
                </a:solidFill>
              </a:rPr>
              <a:t>Database </a:t>
            </a:r>
            <a:r>
              <a:rPr sz="1600" spc="-35" dirty="0">
                <a:solidFill>
                  <a:srgbClr val="FF0000"/>
                </a:solidFill>
              </a:rPr>
              <a:t>Management</a:t>
            </a:r>
            <a:r>
              <a:rPr sz="1600" spc="95" dirty="0">
                <a:solidFill>
                  <a:srgbClr val="FF0000"/>
                </a:solidFill>
              </a:rPr>
              <a:t> </a:t>
            </a:r>
            <a:r>
              <a:rPr sz="1800" spc="-35" dirty="0">
                <a:solidFill>
                  <a:srgbClr val="FF0000"/>
                </a:solidFill>
              </a:rPr>
              <a:t>System</a:t>
            </a:r>
            <a:endParaRPr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4350" y="1046103"/>
            <a:ext cx="8629650" cy="1905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31140" y="350006"/>
            <a:ext cx="8717915" cy="5469890"/>
          </a:xfrm>
          <a:prstGeom prst="rect">
            <a:avLst/>
          </a:prstGeom>
        </p:spPr>
        <p:txBody>
          <a:bodyPr vert="horz" wrap="square" lIns="0" tIns="12065" rIns="0" bIns="0" rtlCol="0">
            <a:spAutoFit/>
          </a:bodyPr>
          <a:lstStyle/>
          <a:p>
            <a:pPr marL="173990">
              <a:lnSpc>
                <a:spcPct val="100000"/>
              </a:lnSpc>
              <a:spcBef>
                <a:spcPts val="95"/>
              </a:spcBef>
            </a:pPr>
            <a:r>
              <a:rPr sz="1900" spc="-70" dirty="0">
                <a:solidFill>
                  <a:srgbClr val="001F5F"/>
                </a:solidFill>
                <a:latin typeface="Georgia"/>
                <a:cs typeface="Georgia"/>
              </a:rPr>
              <a:t>Isolation</a:t>
            </a:r>
            <a:endParaRPr sz="1900">
              <a:latin typeface="Georgia"/>
              <a:cs typeface="Georgia"/>
            </a:endParaRPr>
          </a:p>
          <a:p>
            <a:pPr marL="193675" marR="743585" indent="62230">
              <a:lnSpc>
                <a:spcPct val="100000"/>
              </a:lnSpc>
            </a:pPr>
            <a:r>
              <a:rPr sz="1900" spc="-75" dirty="0">
                <a:solidFill>
                  <a:srgbClr val="4E3A2F"/>
                </a:solidFill>
                <a:latin typeface="Georgia"/>
                <a:cs typeface="Georgia"/>
              </a:rPr>
              <a:t>Isolation </a:t>
            </a:r>
            <a:r>
              <a:rPr sz="1900" spc="-10" dirty="0">
                <a:solidFill>
                  <a:srgbClr val="4E3A2F"/>
                </a:solidFill>
                <a:latin typeface="Georgia"/>
                <a:cs typeface="Georgia"/>
              </a:rPr>
              <a:t>keep </a:t>
            </a:r>
            <a:r>
              <a:rPr sz="1900" spc="-45" dirty="0">
                <a:solidFill>
                  <a:srgbClr val="4E3A2F"/>
                </a:solidFill>
                <a:latin typeface="Georgia"/>
                <a:cs typeface="Georgia"/>
              </a:rPr>
              <a:t>transaction </a:t>
            </a:r>
            <a:r>
              <a:rPr sz="1900" spc="-15" dirty="0">
                <a:solidFill>
                  <a:srgbClr val="4E3A2F"/>
                </a:solidFill>
                <a:latin typeface="Georgia"/>
                <a:cs typeface="Georgia"/>
              </a:rPr>
              <a:t>separated </a:t>
            </a:r>
            <a:r>
              <a:rPr sz="1900" spc="-100" dirty="0">
                <a:solidFill>
                  <a:srgbClr val="4E3A2F"/>
                </a:solidFill>
                <a:latin typeface="Georgia"/>
                <a:cs typeface="Georgia"/>
              </a:rPr>
              <a:t>from </a:t>
            </a:r>
            <a:r>
              <a:rPr sz="1900" spc="15" dirty="0">
                <a:solidFill>
                  <a:srgbClr val="4E3A2F"/>
                </a:solidFill>
                <a:latin typeface="Georgia"/>
                <a:cs typeface="Georgia"/>
              </a:rPr>
              <a:t>each </a:t>
            </a:r>
            <a:r>
              <a:rPr sz="1900" spc="-55" dirty="0">
                <a:solidFill>
                  <a:srgbClr val="4E3A2F"/>
                </a:solidFill>
                <a:latin typeface="Georgia"/>
                <a:cs typeface="Georgia"/>
              </a:rPr>
              <a:t>other </a:t>
            </a:r>
            <a:r>
              <a:rPr sz="1900" spc="-90" dirty="0">
                <a:solidFill>
                  <a:srgbClr val="4E3A2F"/>
                </a:solidFill>
                <a:latin typeface="Georgia"/>
                <a:cs typeface="Georgia"/>
              </a:rPr>
              <a:t>until </a:t>
            </a:r>
            <a:r>
              <a:rPr sz="1900" spc="-65" dirty="0">
                <a:solidFill>
                  <a:srgbClr val="4E3A2F"/>
                </a:solidFill>
                <a:latin typeface="Georgia"/>
                <a:cs typeface="Georgia"/>
              </a:rPr>
              <a:t>they </a:t>
            </a:r>
            <a:r>
              <a:rPr sz="1900" spc="-10" dirty="0">
                <a:solidFill>
                  <a:srgbClr val="4E3A2F"/>
                </a:solidFill>
                <a:latin typeface="Georgia"/>
                <a:cs typeface="Georgia"/>
              </a:rPr>
              <a:t>are </a:t>
            </a:r>
            <a:r>
              <a:rPr sz="1900" spc="-50" dirty="0">
                <a:solidFill>
                  <a:srgbClr val="4E3A2F"/>
                </a:solidFill>
                <a:latin typeface="Georgia"/>
                <a:cs typeface="Georgia"/>
              </a:rPr>
              <a:t>finished.  </a:t>
            </a:r>
            <a:r>
              <a:rPr sz="1900" spc="-100" dirty="0">
                <a:solidFill>
                  <a:srgbClr val="001F5F"/>
                </a:solidFill>
                <a:latin typeface="Georgia"/>
                <a:cs typeface="Georgia"/>
              </a:rPr>
              <a:t>Durability</a:t>
            </a:r>
            <a:endParaRPr sz="1900">
              <a:latin typeface="Georgia"/>
              <a:cs typeface="Georgia"/>
            </a:endParaRPr>
          </a:p>
          <a:p>
            <a:pPr marL="355600" marR="5080" indent="-99060">
              <a:lnSpc>
                <a:spcPct val="80000"/>
              </a:lnSpc>
              <a:spcBef>
                <a:spcPts val="459"/>
              </a:spcBef>
            </a:pPr>
            <a:r>
              <a:rPr sz="1900" spc="-100" dirty="0">
                <a:solidFill>
                  <a:srgbClr val="4E3A2F"/>
                </a:solidFill>
                <a:latin typeface="Georgia"/>
                <a:cs typeface="Georgia"/>
              </a:rPr>
              <a:t>This </a:t>
            </a:r>
            <a:r>
              <a:rPr sz="1900" spc="-10" dirty="0">
                <a:solidFill>
                  <a:srgbClr val="4E3A2F"/>
                </a:solidFill>
                <a:latin typeface="Georgia"/>
                <a:cs typeface="Georgia"/>
              </a:rPr>
              <a:t>ensures </a:t>
            </a:r>
            <a:r>
              <a:rPr sz="1900" spc="-40" dirty="0">
                <a:solidFill>
                  <a:srgbClr val="4E3A2F"/>
                </a:solidFill>
                <a:latin typeface="Georgia"/>
                <a:cs typeface="Georgia"/>
              </a:rPr>
              <a:t>that </a:t>
            </a:r>
            <a:r>
              <a:rPr sz="1900" spc="-25" dirty="0">
                <a:solidFill>
                  <a:srgbClr val="4E3A2F"/>
                </a:solidFill>
                <a:latin typeface="Georgia"/>
                <a:cs typeface="Georgia"/>
              </a:rPr>
              <a:t>the </a:t>
            </a:r>
            <a:r>
              <a:rPr sz="1900" spc="-45" dirty="0">
                <a:solidFill>
                  <a:srgbClr val="4E3A2F"/>
                </a:solidFill>
                <a:latin typeface="Georgia"/>
                <a:cs typeface="Georgia"/>
              </a:rPr>
              <a:t>transaction </a:t>
            </a:r>
            <a:r>
              <a:rPr sz="1900" spc="-60" dirty="0">
                <a:solidFill>
                  <a:srgbClr val="4E3A2F"/>
                </a:solidFill>
                <a:latin typeface="Georgia"/>
                <a:cs typeface="Georgia"/>
              </a:rPr>
              <a:t>committed </a:t>
            </a:r>
            <a:r>
              <a:rPr sz="1900" spc="-65" dirty="0">
                <a:solidFill>
                  <a:srgbClr val="4E3A2F"/>
                </a:solidFill>
                <a:latin typeface="Georgia"/>
                <a:cs typeface="Georgia"/>
              </a:rPr>
              <a:t>to </a:t>
            </a:r>
            <a:r>
              <a:rPr sz="1900" spc="-25" dirty="0">
                <a:solidFill>
                  <a:srgbClr val="4E3A2F"/>
                </a:solidFill>
                <a:latin typeface="Georgia"/>
                <a:cs typeface="Georgia"/>
              </a:rPr>
              <a:t>the </a:t>
            </a:r>
            <a:r>
              <a:rPr sz="1900" spc="10" dirty="0">
                <a:solidFill>
                  <a:srgbClr val="4E3A2F"/>
                </a:solidFill>
                <a:latin typeface="Georgia"/>
                <a:cs typeface="Georgia"/>
              </a:rPr>
              <a:t>database </a:t>
            </a:r>
            <a:r>
              <a:rPr sz="1900" spc="-114" dirty="0">
                <a:solidFill>
                  <a:srgbClr val="4E3A2F"/>
                </a:solidFill>
                <a:latin typeface="Georgia"/>
                <a:cs typeface="Georgia"/>
              </a:rPr>
              <a:t>will </a:t>
            </a:r>
            <a:r>
              <a:rPr sz="1900" spc="-65" dirty="0">
                <a:solidFill>
                  <a:srgbClr val="4E3A2F"/>
                </a:solidFill>
                <a:latin typeface="Georgia"/>
                <a:cs typeface="Georgia"/>
              </a:rPr>
              <a:t>not </a:t>
            </a:r>
            <a:r>
              <a:rPr sz="1900" spc="15" dirty="0">
                <a:solidFill>
                  <a:srgbClr val="4E3A2F"/>
                </a:solidFill>
                <a:latin typeface="Georgia"/>
                <a:cs typeface="Georgia"/>
              </a:rPr>
              <a:t>be </a:t>
            </a:r>
            <a:r>
              <a:rPr sz="1900" spc="-35" dirty="0">
                <a:solidFill>
                  <a:srgbClr val="4E3A2F"/>
                </a:solidFill>
                <a:latin typeface="Georgia"/>
                <a:cs typeface="Georgia"/>
              </a:rPr>
              <a:t>lost.  </a:t>
            </a:r>
            <a:r>
              <a:rPr sz="1900" spc="-100" dirty="0">
                <a:solidFill>
                  <a:srgbClr val="4E3A2F"/>
                </a:solidFill>
                <a:latin typeface="Georgia"/>
                <a:cs typeface="Georgia"/>
              </a:rPr>
              <a:t>Durability </a:t>
            </a:r>
            <a:r>
              <a:rPr sz="1900" spc="-30" dirty="0">
                <a:solidFill>
                  <a:srgbClr val="4E3A2F"/>
                </a:solidFill>
                <a:latin typeface="Georgia"/>
                <a:cs typeface="Georgia"/>
              </a:rPr>
              <a:t>is </a:t>
            </a:r>
            <a:r>
              <a:rPr sz="1900" spc="-25" dirty="0">
                <a:solidFill>
                  <a:srgbClr val="4E3A2F"/>
                </a:solidFill>
                <a:latin typeface="Georgia"/>
                <a:cs typeface="Georgia"/>
              </a:rPr>
              <a:t>ensured </a:t>
            </a:r>
            <a:r>
              <a:rPr sz="1900" spc="-80" dirty="0">
                <a:solidFill>
                  <a:srgbClr val="4E3A2F"/>
                </a:solidFill>
                <a:latin typeface="Georgia"/>
                <a:cs typeface="Georgia"/>
              </a:rPr>
              <a:t>through </a:t>
            </a:r>
            <a:r>
              <a:rPr sz="1900" spc="-25" dirty="0">
                <a:solidFill>
                  <a:srgbClr val="4E3A2F"/>
                </a:solidFill>
                <a:latin typeface="Georgia"/>
                <a:cs typeface="Georgia"/>
              </a:rPr>
              <a:t>the </a:t>
            </a:r>
            <a:r>
              <a:rPr sz="1900" spc="25" dirty="0">
                <a:solidFill>
                  <a:srgbClr val="4E3A2F"/>
                </a:solidFill>
                <a:latin typeface="Georgia"/>
                <a:cs typeface="Georgia"/>
              </a:rPr>
              <a:t>use </a:t>
            </a:r>
            <a:r>
              <a:rPr sz="1900" spc="-45" dirty="0">
                <a:solidFill>
                  <a:srgbClr val="4E3A2F"/>
                </a:solidFill>
                <a:latin typeface="Georgia"/>
                <a:cs typeface="Georgia"/>
              </a:rPr>
              <a:t>of </a:t>
            </a:r>
            <a:r>
              <a:rPr sz="1900" spc="10" dirty="0">
                <a:solidFill>
                  <a:srgbClr val="4E3A2F"/>
                </a:solidFill>
                <a:latin typeface="Georgia"/>
                <a:cs typeface="Georgia"/>
              </a:rPr>
              <a:t>database </a:t>
            </a:r>
            <a:r>
              <a:rPr sz="1900" spc="-25" dirty="0">
                <a:solidFill>
                  <a:srgbClr val="4E3A2F"/>
                </a:solidFill>
                <a:latin typeface="Georgia"/>
                <a:cs typeface="Georgia"/>
              </a:rPr>
              <a:t>backups </a:t>
            </a:r>
            <a:r>
              <a:rPr sz="1900" spc="-30" dirty="0">
                <a:solidFill>
                  <a:srgbClr val="4E3A2F"/>
                </a:solidFill>
                <a:latin typeface="Georgia"/>
                <a:cs typeface="Georgia"/>
              </a:rPr>
              <a:t>and </a:t>
            </a:r>
            <a:r>
              <a:rPr sz="1900" spc="-45" dirty="0">
                <a:solidFill>
                  <a:srgbClr val="4E3A2F"/>
                </a:solidFill>
                <a:latin typeface="Georgia"/>
                <a:cs typeface="Georgia"/>
              </a:rPr>
              <a:t>transaction </a:t>
            </a:r>
            <a:r>
              <a:rPr sz="1900" spc="-30" dirty="0">
                <a:solidFill>
                  <a:srgbClr val="4E3A2F"/>
                </a:solidFill>
                <a:latin typeface="Georgia"/>
                <a:cs typeface="Georgia"/>
              </a:rPr>
              <a:t>logs  </a:t>
            </a:r>
            <a:r>
              <a:rPr sz="1900" spc="-40" dirty="0">
                <a:solidFill>
                  <a:srgbClr val="4E3A2F"/>
                </a:solidFill>
                <a:latin typeface="Georgia"/>
                <a:cs typeface="Georgia"/>
              </a:rPr>
              <a:t>that facilitate </a:t>
            </a:r>
            <a:r>
              <a:rPr sz="1900" spc="-25" dirty="0">
                <a:solidFill>
                  <a:srgbClr val="4E3A2F"/>
                </a:solidFill>
                <a:latin typeface="Georgia"/>
                <a:cs typeface="Georgia"/>
              </a:rPr>
              <a:t>the </a:t>
            </a:r>
            <a:r>
              <a:rPr sz="1900" spc="-55" dirty="0">
                <a:solidFill>
                  <a:srgbClr val="4E3A2F"/>
                </a:solidFill>
                <a:latin typeface="Georgia"/>
                <a:cs typeface="Georgia"/>
              </a:rPr>
              <a:t>restoration </a:t>
            </a:r>
            <a:r>
              <a:rPr sz="1900" spc="-45" dirty="0">
                <a:solidFill>
                  <a:srgbClr val="4E3A2F"/>
                </a:solidFill>
                <a:latin typeface="Georgia"/>
                <a:cs typeface="Georgia"/>
              </a:rPr>
              <a:t>of </a:t>
            </a:r>
            <a:r>
              <a:rPr sz="1900" spc="-60" dirty="0">
                <a:solidFill>
                  <a:srgbClr val="4E3A2F"/>
                </a:solidFill>
                <a:latin typeface="Georgia"/>
                <a:cs typeface="Georgia"/>
              </a:rPr>
              <a:t>committed </a:t>
            </a:r>
            <a:r>
              <a:rPr sz="1900" spc="-35" dirty="0">
                <a:solidFill>
                  <a:srgbClr val="4E3A2F"/>
                </a:solidFill>
                <a:latin typeface="Georgia"/>
                <a:cs typeface="Georgia"/>
              </a:rPr>
              <a:t>transactions </a:t>
            </a:r>
            <a:r>
              <a:rPr sz="1900" spc="-110" dirty="0">
                <a:solidFill>
                  <a:srgbClr val="4E3A2F"/>
                </a:solidFill>
                <a:latin typeface="Georgia"/>
                <a:cs typeface="Georgia"/>
              </a:rPr>
              <a:t>in </a:t>
            </a:r>
            <a:r>
              <a:rPr sz="1900" spc="-30" dirty="0">
                <a:solidFill>
                  <a:srgbClr val="4E3A2F"/>
                </a:solidFill>
                <a:latin typeface="Georgia"/>
                <a:cs typeface="Georgia"/>
              </a:rPr>
              <a:t>spite </a:t>
            </a:r>
            <a:r>
              <a:rPr sz="1900" spc="-45" dirty="0">
                <a:solidFill>
                  <a:srgbClr val="4E3A2F"/>
                </a:solidFill>
                <a:latin typeface="Georgia"/>
                <a:cs typeface="Georgia"/>
              </a:rPr>
              <a:t>of </a:t>
            </a:r>
            <a:r>
              <a:rPr sz="1900" spc="-75" dirty="0">
                <a:solidFill>
                  <a:srgbClr val="4E3A2F"/>
                </a:solidFill>
                <a:latin typeface="Georgia"/>
                <a:cs typeface="Georgia"/>
              </a:rPr>
              <a:t>any </a:t>
            </a:r>
            <a:r>
              <a:rPr sz="1900" spc="-15" dirty="0">
                <a:solidFill>
                  <a:srgbClr val="4E3A2F"/>
                </a:solidFill>
                <a:latin typeface="Georgia"/>
                <a:cs typeface="Georgia"/>
              </a:rPr>
              <a:t>subsequent  </a:t>
            </a:r>
            <a:r>
              <a:rPr sz="1900" spc="-30" dirty="0">
                <a:solidFill>
                  <a:srgbClr val="4E3A2F"/>
                </a:solidFill>
                <a:latin typeface="Georgia"/>
                <a:cs typeface="Georgia"/>
              </a:rPr>
              <a:t>software </a:t>
            </a:r>
            <a:r>
              <a:rPr sz="1900" spc="-95" dirty="0">
                <a:solidFill>
                  <a:srgbClr val="4E3A2F"/>
                </a:solidFill>
                <a:latin typeface="Georgia"/>
                <a:cs typeface="Georgia"/>
              </a:rPr>
              <a:t>or </a:t>
            </a:r>
            <a:r>
              <a:rPr sz="1900" spc="-60" dirty="0">
                <a:solidFill>
                  <a:srgbClr val="4E3A2F"/>
                </a:solidFill>
                <a:latin typeface="Georgia"/>
                <a:cs typeface="Georgia"/>
              </a:rPr>
              <a:t>hardware</a:t>
            </a:r>
            <a:r>
              <a:rPr sz="1900" spc="90" dirty="0">
                <a:solidFill>
                  <a:srgbClr val="4E3A2F"/>
                </a:solidFill>
                <a:latin typeface="Georgia"/>
                <a:cs typeface="Georgia"/>
              </a:rPr>
              <a:t> </a:t>
            </a:r>
            <a:r>
              <a:rPr sz="1900" spc="-40" dirty="0">
                <a:solidFill>
                  <a:srgbClr val="4E3A2F"/>
                </a:solidFill>
                <a:latin typeface="Georgia"/>
                <a:cs typeface="Georgia"/>
              </a:rPr>
              <a:t>failures.</a:t>
            </a:r>
            <a:endParaRPr sz="1900">
              <a:latin typeface="Georgia"/>
              <a:cs typeface="Georgia"/>
            </a:endParaRPr>
          </a:p>
          <a:p>
            <a:pPr marL="12700">
              <a:lnSpc>
                <a:spcPct val="100000"/>
              </a:lnSpc>
            </a:pPr>
            <a:r>
              <a:rPr sz="1900" spc="-25" dirty="0">
                <a:solidFill>
                  <a:srgbClr val="FF0000"/>
                </a:solidFill>
                <a:latin typeface="Georgia"/>
                <a:cs typeface="Georgia"/>
              </a:rPr>
              <a:t>Represents </a:t>
            </a:r>
            <a:r>
              <a:rPr sz="1900" spc="-65" dirty="0">
                <a:solidFill>
                  <a:srgbClr val="FF0000"/>
                </a:solidFill>
                <a:latin typeface="Georgia"/>
                <a:cs typeface="Georgia"/>
              </a:rPr>
              <a:t>complex </a:t>
            </a:r>
            <a:r>
              <a:rPr sz="1900" spc="-60" dirty="0">
                <a:solidFill>
                  <a:srgbClr val="FF0000"/>
                </a:solidFill>
                <a:latin typeface="Georgia"/>
                <a:cs typeface="Georgia"/>
              </a:rPr>
              <a:t>relationship </a:t>
            </a:r>
            <a:r>
              <a:rPr sz="1900" spc="-25" dirty="0">
                <a:solidFill>
                  <a:srgbClr val="FF0000"/>
                </a:solidFill>
                <a:latin typeface="Georgia"/>
                <a:cs typeface="Georgia"/>
              </a:rPr>
              <a:t>between</a:t>
            </a:r>
            <a:r>
              <a:rPr sz="1900" spc="60" dirty="0">
                <a:solidFill>
                  <a:srgbClr val="FF0000"/>
                </a:solidFill>
                <a:latin typeface="Georgia"/>
                <a:cs typeface="Georgia"/>
              </a:rPr>
              <a:t> </a:t>
            </a:r>
            <a:r>
              <a:rPr sz="1900" spc="-10" dirty="0">
                <a:solidFill>
                  <a:srgbClr val="FF0000"/>
                </a:solidFill>
                <a:latin typeface="Georgia"/>
                <a:cs typeface="Georgia"/>
              </a:rPr>
              <a:t>data</a:t>
            </a:r>
            <a:endParaRPr sz="1900">
              <a:latin typeface="Georgia"/>
              <a:cs typeface="Georgia"/>
            </a:endParaRPr>
          </a:p>
          <a:p>
            <a:pPr marL="355600" marR="19050" indent="-41275">
              <a:lnSpc>
                <a:spcPts val="1820"/>
              </a:lnSpc>
              <a:spcBef>
                <a:spcPts val="440"/>
              </a:spcBef>
            </a:pPr>
            <a:r>
              <a:rPr sz="1900" spc="-40" dirty="0">
                <a:solidFill>
                  <a:srgbClr val="4E3A2F"/>
                </a:solidFill>
                <a:latin typeface="Georgia"/>
                <a:cs typeface="Georgia"/>
              </a:rPr>
              <a:t>Data </a:t>
            </a:r>
            <a:r>
              <a:rPr sz="1900" spc="-35" dirty="0">
                <a:solidFill>
                  <a:srgbClr val="4E3A2F"/>
                </a:solidFill>
                <a:latin typeface="Georgia"/>
                <a:cs typeface="Georgia"/>
              </a:rPr>
              <a:t>stored </a:t>
            </a:r>
            <a:r>
              <a:rPr sz="1900" spc="-110" dirty="0">
                <a:solidFill>
                  <a:srgbClr val="4E3A2F"/>
                </a:solidFill>
                <a:latin typeface="Georgia"/>
                <a:cs typeface="Georgia"/>
              </a:rPr>
              <a:t>in </a:t>
            </a:r>
            <a:r>
              <a:rPr sz="1900" spc="45" dirty="0">
                <a:solidFill>
                  <a:srgbClr val="4E3A2F"/>
                </a:solidFill>
                <a:latin typeface="Georgia"/>
                <a:cs typeface="Georgia"/>
              </a:rPr>
              <a:t>a </a:t>
            </a:r>
            <a:r>
              <a:rPr sz="1900" spc="10" dirty="0">
                <a:solidFill>
                  <a:srgbClr val="4E3A2F"/>
                </a:solidFill>
                <a:latin typeface="Georgia"/>
                <a:cs typeface="Georgia"/>
              </a:rPr>
              <a:t>database </a:t>
            </a:r>
            <a:r>
              <a:rPr sz="1900" spc="-30" dirty="0">
                <a:solidFill>
                  <a:srgbClr val="4E3A2F"/>
                </a:solidFill>
                <a:latin typeface="Georgia"/>
                <a:cs typeface="Georgia"/>
              </a:rPr>
              <a:t>is </a:t>
            </a:r>
            <a:r>
              <a:rPr sz="1900" spc="-25" dirty="0">
                <a:solidFill>
                  <a:srgbClr val="4E3A2F"/>
                </a:solidFill>
                <a:latin typeface="Georgia"/>
                <a:cs typeface="Georgia"/>
              </a:rPr>
              <a:t>connected </a:t>
            </a:r>
            <a:r>
              <a:rPr sz="1900" spc="-100" dirty="0">
                <a:solidFill>
                  <a:srgbClr val="4E3A2F"/>
                </a:solidFill>
                <a:latin typeface="Georgia"/>
                <a:cs typeface="Georgia"/>
              </a:rPr>
              <a:t>with </a:t>
            </a:r>
            <a:r>
              <a:rPr sz="1900" spc="15" dirty="0">
                <a:solidFill>
                  <a:srgbClr val="4E3A2F"/>
                </a:solidFill>
                <a:latin typeface="Georgia"/>
                <a:cs typeface="Georgia"/>
              </a:rPr>
              <a:t>each </a:t>
            </a:r>
            <a:r>
              <a:rPr sz="1900" spc="-55" dirty="0">
                <a:solidFill>
                  <a:srgbClr val="4E3A2F"/>
                </a:solidFill>
                <a:latin typeface="Georgia"/>
                <a:cs typeface="Georgia"/>
              </a:rPr>
              <a:t>other </a:t>
            </a:r>
            <a:r>
              <a:rPr sz="1900" spc="-30" dirty="0">
                <a:solidFill>
                  <a:srgbClr val="4E3A2F"/>
                </a:solidFill>
                <a:latin typeface="Georgia"/>
                <a:cs typeface="Georgia"/>
              </a:rPr>
              <a:t>and </a:t>
            </a:r>
            <a:r>
              <a:rPr sz="1900" spc="45" dirty="0">
                <a:solidFill>
                  <a:srgbClr val="4E3A2F"/>
                </a:solidFill>
                <a:latin typeface="Georgia"/>
                <a:cs typeface="Georgia"/>
              </a:rPr>
              <a:t>a </a:t>
            </a:r>
            <a:r>
              <a:rPr sz="1900" spc="-60" dirty="0">
                <a:solidFill>
                  <a:srgbClr val="4E3A2F"/>
                </a:solidFill>
                <a:latin typeface="Georgia"/>
                <a:cs typeface="Georgia"/>
              </a:rPr>
              <a:t>relationship </a:t>
            </a:r>
            <a:r>
              <a:rPr sz="1900" spc="-30" dirty="0">
                <a:solidFill>
                  <a:srgbClr val="4E3A2F"/>
                </a:solidFill>
                <a:latin typeface="Georgia"/>
                <a:cs typeface="Georgia"/>
              </a:rPr>
              <a:t>is </a:t>
            </a:r>
            <a:r>
              <a:rPr sz="1900" spc="-15" dirty="0">
                <a:solidFill>
                  <a:srgbClr val="4E3A2F"/>
                </a:solidFill>
                <a:latin typeface="Georgia"/>
                <a:cs typeface="Georgia"/>
              </a:rPr>
              <a:t>made  </a:t>
            </a:r>
            <a:r>
              <a:rPr sz="1900" spc="-110" dirty="0">
                <a:solidFill>
                  <a:srgbClr val="4E3A2F"/>
                </a:solidFill>
                <a:latin typeface="Georgia"/>
                <a:cs typeface="Georgia"/>
              </a:rPr>
              <a:t>in </a:t>
            </a:r>
            <a:r>
              <a:rPr sz="1900" spc="-20" dirty="0">
                <a:solidFill>
                  <a:srgbClr val="4E3A2F"/>
                </a:solidFill>
                <a:latin typeface="Georgia"/>
                <a:cs typeface="Georgia"/>
              </a:rPr>
              <a:t>between </a:t>
            </a:r>
            <a:r>
              <a:rPr sz="1900" spc="-15" dirty="0">
                <a:solidFill>
                  <a:srgbClr val="4E3A2F"/>
                </a:solidFill>
                <a:latin typeface="Georgia"/>
                <a:cs typeface="Georgia"/>
              </a:rPr>
              <a:t>data. </a:t>
            </a:r>
            <a:r>
              <a:rPr sz="1900" spc="-120" dirty="0">
                <a:solidFill>
                  <a:srgbClr val="4E3A2F"/>
                </a:solidFill>
                <a:latin typeface="Georgia"/>
                <a:cs typeface="Georgia"/>
              </a:rPr>
              <a:t>DBMS </a:t>
            </a:r>
            <a:r>
              <a:rPr sz="1900" spc="-50" dirty="0">
                <a:solidFill>
                  <a:srgbClr val="4E3A2F"/>
                </a:solidFill>
                <a:latin typeface="Georgia"/>
                <a:cs typeface="Georgia"/>
              </a:rPr>
              <a:t>should </a:t>
            </a:r>
            <a:r>
              <a:rPr sz="1900" spc="15" dirty="0">
                <a:solidFill>
                  <a:srgbClr val="4E3A2F"/>
                </a:solidFill>
                <a:latin typeface="Georgia"/>
                <a:cs typeface="Georgia"/>
              </a:rPr>
              <a:t>be </a:t>
            </a:r>
            <a:r>
              <a:rPr sz="1900" spc="-5" dirty="0">
                <a:solidFill>
                  <a:srgbClr val="4E3A2F"/>
                </a:solidFill>
                <a:latin typeface="Georgia"/>
                <a:cs typeface="Georgia"/>
              </a:rPr>
              <a:t>able </a:t>
            </a:r>
            <a:r>
              <a:rPr sz="1900" spc="-65" dirty="0">
                <a:solidFill>
                  <a:srgbClr val="4E3A2F"/>
                </a:solidFill>
                <a:latin typeface="Georgia"/>
                <a:cs typeface="Georgia"/>
              </a:rPr>
              <a:t>to </a:t>
            </a:r>
            <a:r>
              <a:rPr sz="1900" spc="-30" dirty="0">
                <a:solidFill>
                  <a:srgbClr val="4E3A2F"/>
                </a:solidFill>
                <a:latin typeface="Georgia"/>
                <a:cs typeface="Georgia"/>
              </a:rPr>
              <a:t>represent </a:t>
            </a:r>
            <a:r>
              <a:rPr sz="1900" spc="-25" dirty="0">
                <a:solidFill>
                  <a:srgbClr val="4E3A2F"/>
                </a:solidFill>
                <a:latin typeface="Georgia"/>
                <a:cs typeface="Georgia"/>
              </a:rPr>
              <a:t>the </a:t>
            </a:r>
            <a:r>
              <a:rPr sz="1900" spc="-65" dirty="0">
                <a:solidFill>
                  <a:srgbClr val="4E3A2F"/>
                </a:solidFill>
                <a:latin typeface="Georgia"/>
                <a:cs typeface="Georgia"/>
              </a:rPr>
              <a:t>complex </a:t>
            </a:r>
            <a:r>
              <a:rPr sz="1900" spc="-60" dirty="0">
                <a:solidFill>
                  <a:srgbClr val="4E3A2F"/>
                </a:solidFill>
                <a:latin typeface="Georgia"/>
                <a:cs typeface="Georgia"/>
              </a:rPr>
              <a:t>relationship  </a:t>
            </a:r>
            <a:r>
              <a:rPr sz="1900" spc="-25" dirty="0">
                <a:solidFill>
                  <a:srgbClr val="4E3A2F"/>
                </a:solidFill>
                <a:latin typeface="Georgia"/>
                <a:cs typeface="Georgia"/>
              </a:rPr>
              <a:t>between </a:t>
            </a:r>
            <a:r>
              <a:rPr sz="1900" spc="-10" dirty="0">
                <a:solidFill>
                  <a:srgbClr val="4E3A2F"/>
                </a:solidFill>
                <a:latin typeface="Georgia"/>
                <a:cs typeface="Georgia"/>
              </a:rPr>
              <a:t>data </a:t>
            </a:r>
            <a:r>
              <a:rPr sz="1900" spc="-65" dirty="0">
                <a:solidFill>
                  <a:srgbClr val="4E3A2F"/>
                </a:solidFill>
                <a:latin typeface="Georgia"/>
                <a:cs typeface="Georgia"/>
              </a:rPr>
              <a:t>to </a:t>
            </a:r>
            <a:r>
              <a:rPr sz="1900" spc="-25" dirty="0">
                <a:solidFill>
                  <a:srgbClr val="4E3A2F"/>
                </a:solidFill>
                <a:latin typeface="Georgia"/>
                <a:cs typeface="Georgia"/>
              </a:rPr>
              <a:t>make the </a:t>
            </a:r>
            <a:r>
              <a:rPr sz="1900" spc="-30" dirty="0">
                <a:solidFill>
                  <a:srgbClr val="4E3A2F"/>
                </a:solidFill>
                <a:latin typeface="Georgia"/>
                <a:cs typeface="Georgia"/>
              </a:rPr>
              <a:t>efficient and </a:t>
            </a:r>
            <a:r>
              <a:rPr sz="1900" spc="-15" dirty="0">
                <a:solidFill>
                  <a:srgbClr val="4E3A2F"/>
                </a:solidFill>
                <a:latin typeface="Georgia"/>
                <a:cs typeface="Georgia"/>
              </a:rPr>
              <a:t>accurate </a:t>
            </a:r>
            <a:r>
              <a:rPr sz="1900" spc="25" dirty="0">
                <a:solidFill>
                  <a:srgbClr val="4E3A2F"/>
                </a:solidFill>
                <a:latin typeface="Georgia"/>
                <a:cs typeface="Georgia"/>
              </a:rPr>
              <a:t>use </a:t>
            </a:r>
            <a:r>
              <a:rPr sz="1900" spc="-45" dirty="0">
                <a:solidFill>
                  <a:srgbClr val="4E3A2F"/>
                </a:solidFill>
                <a:latin typeface="Georgia"/>
                <a:cs typeface="Georgia"/>
              </a:rPr>
              <a:t>of</a:t>
            </a:r>
            <a:r>
              <a:rPr sz="1900" spc="80" dirty="0">
                <a:solidFill>
                  <a:srgbClr val="4E3A2F"/>
                </a:solidFill>
                <a:latin typeface="Georgia"/>
                <a:cs typeface="Georgia"/>
              </a:rPr>
              <a:t> </a:t>
            </a:r>
            <a:r>
              <a:rPr sz="1900" spc="-15" dirty="0">
                <a:solidFill>
                  <a:srgbClr val="4E3A2F"/>
                </a:solidFill>
                <a:latin typeface="Georgia"/>
                <a:cs typeface="Georgia"/>
              </a:rPr>
              <a:t>data.</a:t>
            </a:r>
            <a:endParaRPr sz="1900">
              <a:latin typeface="Georgia"/>
              <a:cs typeface="Georgia"/>
            </a:endParaRPr>
          </a:p>
          <a:p>
            <a:pPr marL="12700">
              <a:lnSpc>
                <a:spcPct val="100000"/>
              </a:lnSpc>
              <a:spcBef>
                <a:spcPts val="30"/>
              </a:spcBef>
            </a:pPr>
            <a:r>
              <a:rPr sz="1900" spc="-45" dirty="0">
                <a:solidFill>
                  <a:srgbClr val="FF0000"/>
                </a:solidFill>
                <a:latin typeface="Georgia"/>
                <a:cs typeface="Georgia"/>
              </a:rPr>
              <a:t>Backup </a:t>
            </a:r>
            <a:r>
              <a:rPr sz="1900" spc="-40" dirty="0">
                <a:solidFill>
                  <a:srgbClr val="FF0000"/>
                </a:solidFill>
                <a:latin typeface="Georgia"/>
                <a:cs typeface="Georgia"/>
              </a:rPr>
              <a:t>and</a:t>
            </a:r>
            <a:r>
              <a:rPr sz="1900" dirty="0">
                <a:solidFill>
                  <a:srgbClr val="FF0000"/>
                </a:solidFill>
                <a:latin typeface="Georgia"/>
                <a:cs typeface="Georgia"/>
              </a:rPr>
              <a:t> </a:t>
            </a:r>
            <a:r>
              <a:rPr sz="1900" spc="-50" dirty="0">
                <a:solidFill>
                  <a:srgbClr val="FF0000"/>
                </a:solidFill>
                <a:latin typeface="Georgia"/>
                <a:cs typeface="Georgia"/>
              </a:rPr>
              <a:t>recovery</a:t>
            </a:r>
            <a:endParaRPr sz="1900">
              <a:latin typeface="Georgia"/>
              <a:cs typeface="Georgia"/>
            </a:endParaRPr>
          </a:p>
          <a:p>
            <a:pPr marL="355600" marR="52705" indent="-99060">
              <a:lnSpc>
                <a:spcPts val="1820"/>
              </a:lnSpc>
              <a:spcBef>
                <a:spcPts val="440"/>
              </a:spcBef>
            </a:pPr>
            <a:r>
              <a:rPr sz="1900" spc="-70" dirty="0">
                <a:solidFill>
                  <a:srgbClr val="4E3A2F"/>
                </a:solidFill>
                <a:latin typeface="Georgia"/>
                <a:cs typeface="Georgia"/>
              </a:rPr>
              <a:t>There </a:t>
            </a:r>
            <a:r>
              <a:rPr sz="1900" spc="-10" dirty="0">
                <a:solidFill>
                  <a:srgbClr val="4E3A2F"/>
                </a:solidFill>
                <a:latin typeface="Georgia"/>
                <a:cs typeface="Georgia"/>
              </a:rPr>
              <a:t>are </a:t>
            </a:r>
            <a:r>
              <a:rPr sz="1900" spc="-85" dirty="0">
                <a:solidFill>
                  <a:srgbClr val="4E3A2F"/>
                </a:solidFill>
                <a:latin typeface="Georgia"/>
                <a:cs typeface="Georgia"/>
              </a:rPr>
              <a:t>many </a:t>
            </a:r>
            <a:r>
              <a:rPr sz="1900" spc="10" dirty="0">
                <a:solidFill>
                  <a:srgbClr val="4E3A2F"/>
                </a:solidFill>
                <a:latin typeface="Georgia"/>
                <a:cs typeface="Georgia"/>
              </a:rPr>
              <a:t>chances </a:t>
            </a:r>
            <a:r>
              <a:rPr sz="1900" spc="-45" dirty="0">
                <a:solidFill>
                  <a:srgbClr val="4E3A2F"/>
                </a:solidFill>
                <a:latin typeface="Georgia"/>
                <a:cs typeface="Georgia"/>
              </a:rPr>
              <a:t>of </a:t>
            </a:r>
            <a:r>
              <a:rPr sz="1900" spc="-55" dirty="0">
                <a:solidFill>
                  <a:srgbClr val="4E3A2F"/>
                </a:solidFill>
                <a:latin typeface="Georgia"/>
                <a:cs typeface="Georgia"/>
              </a:rPr>
              <a:t>failure </a:t>
            </a:r>
            <a:r>
              <a:rPr sz="1900" spc="-45" dirty="0">
                <a:solidFill>
                  <a:srgbClr val="4E3A2F"/>
                </a:solidFill>
                <a:latin typeface="Georgia"/>
                <a:cs typeface="Georgia"/>
              </a:rPr>
              <a:t>of </a:t>
            </a:r>
            <a:r>
              <a:rPr sz="1900" spc="-60" dirty="0">
                <a:solidFill>
                  <a:srgbClr val="4E3A2F"/>
                </a:solidFill>
                <a:latin typeface="Georgia"/>
                <a:cs typeface="Georgia"/>
              </a:rPr>
              <a:t>whole </a:t>
            </a:r>
            <a:r>
              <a:rPr sz="1900" spc="5" dirty="0">
                <a:solidFill>
                  <a:srgbClr val="4E3A2F"/>
                </a:solidFill>
                <a:latin typeface="Georgia"/>
                <a:cs typeface="Georgia"/>
              </a:rPr>
              <a:t>database. </a:t>
            </a:r>
            <a:r>
              <a:rPr sz="1900" spc="-175" dirty="0">
                <a:solidFill>
                  <a:srgbClr val="4E3A2F"/>
                </a:solidFill>
                <a:latin typeface="Georgia"/>
                <a:cs typeface="Georgia"/>
              </a:rPr>
              <a:t>At </a:t>
            </a:r>
            <a:r>
              <a:rPr sz="1900" spc="-40" dirty="0">
                <a:solidFill>
                  <a:srgbClr val="4E3A2F"/>
                </a:solidFill>
                <a:latin typeface="Georgia"/>
                <a:cs typeface="Georgia"/>
              </a:rPr>
              <a:t>that </a:t>
            </a:r>
            <a:r>
              <a:rPr sz="1900" spc="-60" dirty="0">
                <a:solidFill>
                  <a:srgbClr val="4E3A2F"/>
                </a:solidFill>
                <a:latin typeface="Georgia"/>
                <a:cs typeface="Georgia"/>
              </a:rPr>
              <a:t>time no </a:t>
            </a:r>
            <a:r>
              <a:rPr sz="1900" spc="-20" dirty="0">
                <a:solidFill>
                  <a:srgbClr val="4E3A2F"/>
                </a:solidFill>
                <a:latin typeface="Georgia"/>
                <a:cs typeface="Georgia"/>
              </a:rPr>
              <a:t>one </a:t>
            </a:r>
            <a:r>
              <a:rPr sz="1900" spc="-114" dirty="0">
                <a:solidFill>
                  <a:srgbClr val="4E3A2F"/>
                </a:solidFill>
                <a:latin typeface="Georgia"/>
                <a:cs typeface="Georgia"/>
              </a:rPr>
              <a:t>will </a:t>
            </a:r>
            <a:r>
              <a:rPr sz="1900" spc="15" dirty="0">
                <a:solidFill>
                  <a:srgbClr val="4E3A2F"/>
                </a:solidFill>
                <a:latin typeface="Georgia"/>
                <a:cs typeface="Georgia"/>
              </a:rPr>
              <a:t>be  </a:t>
            </a:r>
            <a:r>
              <a:rPr sz="1900" spc="-5" dirty="0">
                <a:solidFill>
                  <a:srgbClr val="4E3A2F"/>
                </a:solidFill>
                <a:latin typeface="Georgia"/>
                <a:cs typeface="Georgia"/>
              </a:rPr>
              <a:t>able </a:t>
            </a:r>
            <a:r>
              <a:rPr sz="1900" spc="-65" dirty="0">
                <a:solidFill>
                  <a:srgbClr val="4E3A2F"/>
                </a:solidFill>
                <a:latin typeface="Georgia"/>
                <a:cs typeface="Georgia"/>
              </a:rPr>
              <a:t>to </a:t>
            </a:r>
            <a:r>
              <a:rPr sz="1900" spc="-15" dirty="0">
                <a:solidFill>
                  <a:srgbClr val="4E3A2F"/>
                </a:solidFill>
                <a:latin typeface="Georgia"/>
                <a:cs typeface="Georgia"/>
              </a:rPr>
              <a:t>get </a:t>
            </a:r>
            <a:r>
              <a:rPr sz="1900" spc="-25" dirty="0">
                <a:solidFill>
                  <a:srgbClr val="4E3A2F"/>
                </a:solidFill>
                <a:latin typeface="Georgia"/>
                <a:cs typeface="Georgia"/>
              </a:rPr>
              <a:t>the </a:t>
            </a:r>
            <a:r>
              <a:rPr sz="1900" spc="10" dirty="0">
                <a:solidFill>
                  <a:srgbClr val="4E3A2F"/>
                </a:solidFill>
                <a:latin typeface="Georgia"/>
                <a:cs typeface="Georgia"/>
              </a:rPr>
              <a:t>database </a:t>
            </a:r>
            <a:r>
              <a:rPr sz="1900" spc="-10" dirty="0">
                <a:solidFill>
                  <a:srgbClr val="4E3A2F"/>
                </a:solidFill>
                <a:latin typeface="Georgia"/>
                <a:cs typeface="Georgia"/>
              </a:rPr>
              <a:t>back </a:t>
            </a:r>
            <a:r>
              <a:rPr sz="1900" spc="-30" dirty="0">
                <a:solidFill>
                  <a:srgbClr val="4E3A2F"/>
                </a:solidFill>
                <a:latin typeface="Georgia"/>
                <a:cs typeface="Georgia"/>
              </a:rPr>
              <a:t>and </a:t>
            </a:r>
            <a:r>
              <a:rPr sz="1900" spc="-95" dirty="0">
                <a:solidFill>
                  <a:srgbClr val="4E3A2F"/>
                </a:solidFill>
                <a:latin typeface="Georgia"/>
                <a:cs typeface="Georgia"/>
              </a:rPr>
              <a:t>for </a:t>
            </a:r>
            <a:r>
              <a:rPr sz="1900" spc="-20" dirty="0">
                <a:solidFill>
                  <a:srgbClr val="4E3A2F"/>
                </a:solidFill>
                <a:latin typeface="Georgia"/>
                <a:cs typeface="Georgia"/>
              </a:rPr>
              <a:t>sure </a:t>
            </a:r>
            <a:r>
              <a:rPr sz="1900" spc="-65" dirty="0">
                <a:solidFill>
                  <a:srgbClr val="4E3A2F"/>
                </a:solidFill>
                <a:latin typeface="Georgia"/>
                <a:cs typeface="Georgia"/>
              </a:rPr>
              <a:t>company </a:t>
            </a:r>
            <a:r>
              <a:rPr sz="1900" spc="-114" dirty="0">
                <a:solidFill>
                  <a:srgbClr val="4E3A2F"/>
                </a:solidFill>
                <a:latin typeface="Georgia"/>
                <a:cs typeface="Georgia"/>
              </a:rPr>
              <a:t>will </a:t>
            </a:r>
            <a:r>
              <a:rPr sz="1900" spc="15" dirty="0">
                <a:solidFill>
                  <a:srgbClr val="4E3A2F"/>
                </a:solidFill>
                <a:latin typeface="Georgia"/>
                <a:cs typeface="Georgia"/>
              </a:rPr>
              <a:t>be </a:t>
            </a:r>
            <a:r>
              <a:rPr sz="1900" spc="-110" dirty="0">
                <a:solidFill>
                  <a:srgbClr val="4E3A2F"/>
                </a:solidFill>
                <a:latin typeface="Georgia"/>
                <a:cs typeface="Georgia"/>
              </a:rPr>
              <a:t>in </a:t>
            </a:r>
            <a:r>
              <a:rPr sz="1900" spc="45" dirty="0">
                <a:solidFill>
                  <a:srgbClr val="4E3A2F"/>
                </a:solidFill>
                <a:latin typeface="Georgia"/>
                <a:cs typeface="Georgia"/>
              </a:rPr>
              <a:t>a </a:t>
            </a:r>
            <a:r>
              <a:rPr sz="1900" spc="-65" dirty="0">
                <a:solidFill>
                  <a:srgbClr val="4E3A2F"/>
                </a:solidFill>
                <a:latin typeface="Georgia"/>
                <a:cs typeface="Georgia"/>
              </a:rPr>
              <a:t>big </a:t>
            </a:r>
            <a:r>
              <a:rPr sz="1900" spc="-10" dirty="0">
                <a:solidFill>
                  <a:srgbClr val="4E3A2F"/>
                </a:solidFill>
                <a:latin typeface="Georgia"/>
                <a:cs typeface="Georgia"/>
              </a:rPr>
              <a:t>loss. </a:t>
            </a:r>
            <a:r>
              <a:rPr sz="1900" spc="-85" dirty="0">
                <a:solidFill>
                  <a:srgbClr val="4E3A2F"/>
                </a:solidFill>
                <a:latin typeface="Georgia"/>
                <a:cs typeface="Georgia"/>
              </a:rPr>
              <a:t>The </a:t>
            </a:r>
            <a:r>
              <a:rPr sz="1900" spc="-95" dirty="0">
                <a:solidFill>
                  <a:srgbClr val="4E3A2F"/>
                </a:solidFill>
                <a:latin typeface="Georgia"/>
                <a:cs typeface="Georgia"/>
              </a:rPr>
              <a:t>only  </a:t>
            </a:r>
            <a:r>
              <a:rPr sz="1900" spc="-60" dirty="0">
                <a:solidFill>
                  <a:srgbClr val="4E3A2F"/>
                </a:solidFill>
                <a:latin typeface="Georgia"/>
                <a:cs typeface="Georgia"/>
              </a:rPr>
              <a:t>solution </a:t>
            </a:r>
            <a:r>
              <a:rPr sz="1900" spc="-30" dirty="0">
                <a:solidFill>
                  <a:srgbClr val="4E3A2F"/>
                </a:solidFill>
                <a:latin typeface="Georgia"/>
                <a:cs typeface="Georgia"/>
              </a:rPr>
              <a:t>is </a:t>
            </a:r>
            <a:r>
              <a:rPr sz="1900" spc="-65" dirty="0">
                <a:solidFill>
                  <a:srgbClr val="4E3A2F"/>
                </a:solidFill>
                <a:latin typeface="Georgia"/>
                <a:cs typeface="Georgia"/>
              </a:rPr>
              <a:t>to </a:t>
            </a:r>
            <a:r>
              <a:rPr sz="1900" spc="-15" dirty="0">
                <a:solidFill>
                  <a:srgbClr val="4E3A2F"/>
                </a:solidFill>
                <a:latin typeface="Georgia"/>
                <a:cs typeface="Georgia"/>
              </a:rPr>
              <a:t>take </a:t>
            </a:r>
            <a:r>
              <a:rPr sz="1900" spc="-35" dirty="0">
                <a:solidFill>
                  <a:srgbClr val="4E3A2F"/>
                </a:solidFill>
                <a:latin typeface="Georgia"/>
                <a:cs typeface="Georgia"/>
              </a:rPr>
              <a:t>backup </a:t>
            </a:r>
            <a:r>
              <a:rPr sz="1900" spc="-45" dirty="0">
                <a:solidFill>
                  <a:srgbClr val="4E3A2F"/>
                </a:solidFill>
                <a:latin typeface="Georgia"/>
                <a:cs typeface="Georgia"/>
              </a:rPr>
              <a:t>of </a:t>
            </a:r>
            <a:r>
              <a:rPr sz="1900" spc="10" dirty="0">
                <a:solidFill>
                  <a:srgbClr val="4E3A2F"/>
                </a:solidFill>
                <a:latin typeface="Georgia"/>
                <a:cs typeface="Georgia"/>
              </a:rPr>
              <a:t>database </a:t>
            </a:r>
            <a:r>
              <a:rPr sz="1900" spc="-30" dirty="0">
                <a:solidFill>
                  <a:srgbClr val="4E3A2F"/>
                </a:solidFill>
                <a:latin typeface="Georgia"/>
                <a:cs typeface="Georgia"/>
              </a:rPr>
              <a:t>and </a:t>
            </a:r>
            <a:r>
              <a:rPr sz="1900" spc="-50" dirty="0">
                <a:solidFill>
                  <a:srgbClr val="4E3A2F"/>
                </a:solidFill>
                <a:latin typeface="Georgia"/>
                <a:cs typeface="Georgia"/>
              </a:rPr>
              <a:t>whenever </a:t>
            </a:r>
            <a:r>
              <a:rPr sz="1900" spc="-95" dirty="0">
                <a:solidFill>
                  <a:srgbClr val="4E3A2F"/>
                </a:solidFill>
                <a:latin typeface="Georgia"/>
                <a:cs typeface="Georgia"/>
              </a:rPr>
              <a:t>it </a:t>
            </a:r>
            <a:r>
              <a:rPr sz="1900" spc="-30" dirty="0">
                <a:solidFill>
                  <a:srgbClr val="4E3A2F"/>
                </a:solidFill>
                <a:latin typeface="Georgia"/>
                <a:cs typeface="Georgia"/>
              </a:rPr>
              <a:t>is </a:t>
            </a:r>
            <a:r>
              <a:rPr sz="1900" spc="-10" dirty="0">
                <a:solidFill>
                  <a:srgbClr val="4E3A2F"/>
                </a:solidFill>
                <a:latin typeface="Georgia"/>
                <a:cs typeface="Georgia"/>
              </a:rPr>
              <a:t>needed, </a:t>
            </a:r>
            <a:r>
              <a:rPr sz="1900" spc="-95" dirty="0">
                <a:solidFill>
                  <a:srgbClr val="4E3A2F"/>
                </a:solidFill>
                <a:latin typeface="Georgia"/>
                <a:cs typeface="Georgia"/>
              </a:rPr>
              <a:t>it </a:t>
            </a:r>
            <a:r>
              <a:rPr sz="1900" dirty="0">
                <a:solidFill>
                  <a:srgbClr val="4E3A2F"/>
                </a:solidFill>
                <a:latin typeface="Georgia"/>
                <a:cs typeface="Georgia"/>
              </a:rPr>
              <a:t>can </a:t>
            </a:r>
            <a:r>
              <a:rPr sz="1900" spc="15" dirty="0">
                <a:solidFill>
                  <a:srgbClr val="4E3A2F"/>
                </a:solidFill>
                <a:latin typeface="Georgia"/>
                <a:cs typeface="Georgia"/>
              </a:rPr>
              <a:t>be </a:t>
            </a:r>
            <a:r>
              <a:rPr sz="1900" spc="-35" dirty="0">
                <a:solidFill>
                  <a:srgbClr val="4E3A2F"/>
                </a:solidFill>
                <a:latin typeface="Georgia"/>
                <a:cs typeface="Georgia"/>
              </a:rPr>
              <a:t>stored  </a:t>
            </a:r>
            <a:r>
              <a:rPr sz="1900" spc="-10" dirty="0">
                <a:solidFill>
                  <a:srgbClr val="4E3A2F"/>
                </a:solidFill>
                <a:latin typeface="Georgia"/>
                <a:cs typeface="Georgia"/>
              </a:rPr>
              <a:t>back.</a:t>
            </a:r>
            <a:endParaRPr sz="1900">
              <a:latin typeface="Georgia"/>
              <a:cs typeface="Georgia"/>
            </a:endParaRPr>
          </a:p>
          <a:p>
            <a:pPr marL="12700">
              <a:lnSpc>
                <a:spcPct val="100000"/>
              </a:lnSpc>
              <a:spcBef>
                <a:spcPts val="35"/>
              </a:spcBef>
            </a:pPr>
            <a:r>
              <a:rPr sz="1900" spc="-40" dirty="0">
                <a:solidFill>
                  <a:srgbClr val="FF0000"/>
                </a:solidFill>
                <a:latin typeface="Georgia"/>
                <a:cs typeface="Georgia"/>
              </a:rPr>
              <a:t>Structures </a:t>
            </a:r>
            <a:r>
              <a:rPr sz="1900" spc="-35" dirty="0">
                <a:solidFill>
                  <a:srgbClr val="FF0000"/>
                </a:solidFill>
                <a:latin typeface="Georgia"/>
                <a:cs typeface="Georgia"/>
              </a:rPr>
              <a:t>and </a:t>
            </a:r>
            <a:r>
              <a:rPr sz="1900" spc="-25" dirty="0">
                <a:solidFill>
                  <a:srgbClr val="FF0000"/>
                </a:solidFill>
                <a:latin typeface="Georgia"/>
                <a:cs typeface="Georgia"/>
              </a:rPr>
              <a:t>described</a:t>
            </a:r>
            <a:r>
              <a:rPr sz="1900" spc="5" dirty="0">
                <a:solidFill>
                  <a:srgbClr val="FF0000"/>
                </a:solidFill>
                <a:latin typeface="Georgia"/>
                <a:cs typeface="Georgia"/>
              </a:rPr>
              <a:t> </a:t>
            </a:r>
            <a:r>
              <a:rPr sz="1900" spc="-10" dirty="0">
                <a:solidFill>
                  <a:srgbClr val="FF0000"/>
                </a:solidFill>
                <a:latin typeface="Georgia"/>
                <a:cs typeface="Georgia"/>
              </a:rPr>
              <a:t>data</a:t>
            </a:r>
            <a:endParaRPr sz="1900">
              <a:latin typeface="Georgia"/>
              <a:cs typeface="Georgia"/>
            </a:endParaRPr>
          </a:p>
          <a:p>
            <a:pPr marL="355600" marR="12700" indent="-99060">
              <a:lnSpc>
                <a:spcPct val="80000"/>
              </a:lnSpc>
              <a:spcBef>
                <a:spcPts val="455"/>
              </a:spcBef>
            </a:pPr>
            <a:r>
              <a:rPr sz="1900" spc="-260" dirty="0">
                <a:solidFill>
                  <a:srgbClr val="4E3A2F"/>
                </a:solidFill>
                <a:latin typeface="Georgia"/>
                <a:cs typeface="Georgia"/>
              </a:rPr>
              <a:t>A </a:t>
            </a:r>
            <a:r>
              <a:rPr sz="1900" spc="10" dirty="0">
                <a:solidFill>
                  <a:srgbClr val="4E3A2F"/>
                </a:solidFill>
                <a:latin typeface="Georgia"/>
                <a:cs typeface="Georgia"/>
              </a:rPr>
              <a:t>database </a:t>
            </a:r>
            <a:r>
              <a:rPr sz="1900" spc="-50" dirty="0">
                <a:solidFill>
                  <a:srgbClr val="4E3A2F"/>
                </a:solidFill>
                <a:latin typeface="Georgia"/>
                <a:cs typeface="Georgia"/>
              </a:rPr>
              <a:t>should </a:t>
            </a:r>
            <a:r>
              <a:rPr sz="1900" spc="-65" dirty="0">
                <a:solidFill>
                  <a:srgbClr val="4E3A2F"/>
                </a:solidFill>
                <a:latin typeface="Georgia"/>
                <a:cs typeface="Georgia"/>
              </a:rPr>
              <a:t>not </a:t>
            </a:r>
            <a:r>
              <a:rPr sz="1900" spc="-35" dirty="0">
                <a:solidFill>
                  <a:srgbClr val="4E3A2F"/>
                </a:solidFill>
                <a:latin typeface="Georgia"/>
                <a:cs typeface="Georgia"/>
              </a:rPr>
              <a:t>contains </a:t>
            </a:r>
            <a:r>
              <a:rPr sz="1900" spc="-95" dirty="0">
                <a:solidFill>
                  <a:srgbClr val="4E3A2F"/>
                </a:solidFill>
                <a:latin typeface="Georgia"/>
                <a:cs typeface="Georgia"/>
              </a:rPr>
              <a:t>only </a:t>
            </a:r>
            <a:r>
              <a:rPr sz="1900" spc="-25" dirty="0">
                <a:solidFill>
                  <a:srgbClr val="4E3A2F"/>
                </a:solidFill>
                <a:latin typeface="Georgia"/>
                <a:cs typeface="Georgia"/>
              </a:rPr>
              <a:t>the </a:t>
            </a:r>
            <a:r>
              <a:rPr sz="1900" spc="-10" dirty="0">
                <a:solidFill>
                  <a:srgbClr val="4E3A2F"/>
                </a:solidFill>
                <a:latin typeface="Georgia"/>
                <a:cs typeface="Georgia"/>
              </a:rPr>
              <a:t>data </a:t>
            </a:r>
            <a:r>
              <a:rPr sz="1900" spc="-55" dirty="0">
                <a:solidFill>
                  <a:srgbClr val="4E3A2F"/>
                </a:solidFill>
                <a:latin typeface="Georgia"/>
                <a:cs typeface="Georgia"/>
              </a:rPr>
              <a:t>but </a:t>
            </a:r>
            <a:r>
              <a:rPr sz="1900" spc="-5" dirty="0">
                <a:solidFill>
                  <a:srgbClr val="4E3A2F"/>
                </a:solidFill>
                <a:latin typeface="Georgia"/>
                <a:cs typeface="Georgia"/>
              </a:rPr>
              <a:t>also </a:t>
            </a:r>
            <a:r>
              <a:rPr sz="1900" spc="-50" dirty="0">
                <a:solidFill>
                  <a:srgbClr val="4E3A2F"/>
                </a:solidFill>
                <a:latin typeface="Georgia"/>
                <a:cs typeface="Georgia"/>
              </a:rPr>
              <a:t>all </a:t>
            </a:r>
            <a:r>
              <a:rPr sz="1900" spc="-25" dirty="0">
                <a:solidFill>
                  <a:srgbClr val="4E3A2F"/>
                </a:solidFill>
                <a:latin typeface="Georgia"/>
                <a:cs typeface="Georgia"/>
              </a:rPr>
              <a:t>the </a:t>
            </a:r>
            <a:r>
              <a:rPr sz="1900" spc="-35" dirty="0">
                <a:solidFill>
                  <a:srgbClr val="4E3A2F"/>
                </a:solidFill>
                <a:latin typeface="Georgia"/>
                <a:cs typeface="Georgia"/>
              </a:rPr>
              <a:t>structures </a:t>
            </a:r>
            <a:r>
              <a:rPr sz="1900" spc="-30" dirty="0">
                <a:solidFill>
                  <a:srgbClr val="4E3A2F"/>
                </a:solidFill>
                <a:latin typeface="Georgia"/>
                <a:cs typeface="Georgia"/>
              </a:rPr>
              <a:t>and  </a:t>
            </a:r>
            <a:r>
              <a:rPr sz="1900" spc="-60" dirty="0">
                <a:solidFill>
                  <a:srgbClr val="4E3A2F"/>
                </a:solidFill>
                <a:latin typeface="Georgia"/>
                <a:cs typeface="Georgia"/>
              </a:rPr>
              <a:t>definitions </a:t>
            </a:r>
            <a:r>
              <a:rPr sz="1900" spc="-45" dirty="0">
                <a:solidFill>
                  <a:srgbClr val="4E3A2F"/>
                </a:solidFill>
                <a:latin typeface="Georgia"/>
                <a:cs typeface="Georgia"/>
              </a:rPr>
              <a:t>of </a:t>
            </a:r>
            <a:r>
              <a:rPr sz="1900" spc="-25" dirty="0">
                <a:solidFill>
                  <a:srgbClr val="4E3A2F"/>
                </a:solidFill>
                <a:latin typeface="Georgia"/>
                <a:cs typeface="Georgia"/>
              </a:rPr>
              <a:t>the </a:t>
            </a:r>
            <a:r>
              <a:rPr sz="1900" spc="-15" dirty="0">
                <a:solidFill>
                  <a:srgbClr val="4E3A2F"/>
                </a:solidFill>
                <a:latin typeface="Georgia"/>
                <a:cs typeface="Georgia"/>
              </a:rPr>
              <a:t>data. </a:t>
            </a:r>
            <a:r>
              <a:rPr sz="1900" spc="-100" dirty="0">
                <a:solidFill>
                  <a:srgbClr val="4E3A2F"/>
                </a:solidFill>
                <a:latin typeface="Georgia"/>
                <a:cs typeface="Georgia"/>
              </a:rPr>
              <a:t>This </a:t>
            </a:r>
            <a:r>
              <a:rPr sz="1900" spc="-10" dirty="0">
                <a:solidFill>
                  <a:srgbClr val="4E3A2F"/>
                </a:solidFill>
                <a:latin typeface="Georgia"/>
                <a:cs typeface="Georgia"/>
              </a:rPr>
              <a:t>data </a:t>
            </a:r>
            <a:r>
              <a:rPr sz="1900" spc="-30" dirty="0">
                <a:solidFill>
                  <a:srgbClr val="4E3A2F"/>
                </a:solidFill>
                <a:latin typeface="Georgia"/>
                <a:cs typeface="Georgia"/>
              </a:rPr>
              <a:t>represent </a:t>
            </a:r>
            <a:r>
              <a:rPr sz="1900" spc="-35" dirty="0">
                <a:solidFill>
                  <a:srgbClr val="4E3A2F"/>
                </a:solidFill>
                <a:latin typeface="Georgia"/>
                <a:cs typeface="Georgia"/>
              </a:rPr>
              <a:t>itself </a:t>
            </a:r>
            <a:r>
              <a:rPr sz="1900" spc="-40" dirty="0">
                <a:solidFill>
                  <a:srgbClr val="4E3A2F"/>
                </a:solidFill>
                <a:latin typeface="Georgia"/>
                <a:cs typeface="Georgia"/>
              </a:rPr>
              <a:t>that </a:t>
            </a:r>
            <a:r>
              <a:rPr sz="1900" spc="-60" dirty="0">
                <a:solidFill>
                  <a:srgbClr val="4E3A2F"/>
                </a:solidFill>
                <a:latin typeface="Georgia"/>
                <a:cs typeface="Georgia"/>
              </a:rPr>
              <a:t>what </a:t>
            </a:r>
            <a:r>
              <a:rPr sz="1900" spc="-25" dirty="0">
                <a:solidFill>
                  <a:srgbClr val="4E3A2F"/>
                </a:solidFill>
                <a:latin typeface="Georgia"/>
                <a:cs typeface="Georgia"/>
              </a:rPr>
              <a:t>actions </a:t>
            </a:r>
            <a:r>
              <a:rPr sz="1900" spc="-50" dirty="0">
                <a:solidFill>
                  <a:srgbClr val="4E3A2F"/>
                </a:solidFill>
                <a:latin typeface="Georgia"/>
                <a:cs typeface="Georgia"/>
              </a:rPr>
              <a:t>should </a:t>
            </a:r>
            <a:r>
              <a:rPr sz="1900" spc="15" dirty="0">
                <a:solidFill>
                  <a:srgbClr val="4E3A2F"/>
                </a:solidFill>
                <a:latin typeface="Georgia"/>
                <a:cs typeface="Georgia"/>
              </a:rPr>
              <a:t>be  </a:t>
            </a:r>
            <a:r>
              <a:rPr sz="1900" spc="-30" dirty="0">
                <a:solidFill>
                  <a:srgbClr val="4E3A2F"/>
                </a:solidFill>
                <a:latin typeface="Georgia"/>
                <a:cs typeface="Georgia"/>
              </a:rPr>
              <a:t>taken </a:t>
            </a:r>
            <a:r>
              <a:rPr sz="1900" spc="-65" dirty="0">
                <a:solidFill>
                  <a:srgbClr val="4E3A2F"/>
                </a:solidFill>
                <a:latin typeface="Georgia"/>
                <a:cs typeface="Georgia"/>
              </a:rPr>
              <a:t>on </a:t>
            </a:r>
            <a:r>
              <a:rPr sz="1900" spc="-75" dirty="0">
                <a:solidFill>
                  <a:srgbClr val="4E3A2F"/>
                </a:solidFill>
                <a:latin typeface="Georgia"/>
                <a:cs typeface="Georgia"/>
              </a:rPr>
              <a:t>it. </a:t>
            </a:r>
            <a:r>
              <a:rPr sz="1900" spc="-25" dirty="0">
                <a:solidFill>
                  <a:srgbClr val="4E3A2F"/>
                </a:solidFill>
                <a:latin typeface="Georgia"/>
                <a:cs typeface="Georgia"/>
              </a:rPr>
              <a:t>These </a:t>
            </a:r>
            <a:r>
              <a:rPr sz="1900" spc="-45" dirty="0">
                <a:solidFill>
                  <a:srgbClr val="4E3A2F"/>
                </a:solidFill>
                <a:latin typeface="Georgia"/>
                <a:cs typeface="Georgia"/>
              </a:rPr>
              <a:t>descriptions </a:t>
            </a:r>
            <a:r>
              <a:rPr sz="1900" spc="-50" dirty="0">
                <a:solidFill>
                  <a:srgbClr val="4E3A2F"/>
                </a:solidFill>
                <a:latin typeface="Georgia"/>
                <a:cs typeface="Georgia"/>
              </a:rPr>
              <a:t>include </a:t>
            </a:r>
            <a:r>
              <a:rPr sz="1900" spc="-25" dirty="0">
                <a:solidFill>
                  <a:srgbClr val="4E3A2F"/>
                </a:solidFill>
                <a:latin typeface="Georgia"/>
                <a:cs typeface="Georgia"/>
              </a:rPr>
              <a:t>the </a:t>
            </a:r>
            <a:r>
              <a:rPr sz="1900" spc="-45" dirty="0">
                <a:solidFill>
                  <a:srgbClr val="4E3A2F"/>
                </a:solidFill>
                <a:latin typeface="Georgia"/>
                <a:cs typeface="Georgia"/>
              </a:rPr>
              <a:t>structure, </a:t>
            </a:r>
            <a:r>
              <a:rPr sz="1900" spc="-30" dirty="0">
                <a:solidFill>
                  <a:srgbClr val="4E3A2F"/>
                </a:solidFill>
                <a:latin typeface="Georgia"/>
                <a:cs typeface="Georgia"/>
              </a:rPr>
              <a:t>types and </a:t>
            </a:r>
            <a:r>
              <a:rPr sz="1900" spc="-70" dirty="0">
                <a:solidFill>
                  <a:srgbClr val="4E3A2F"/>
                </a:solidFill>
                <a:latin typeface="Georgia"/>
                <a:cs typeface="Georgia"/>
              </a:rPr>
              <a:t>format </a:t>
            </a:r>
            <a:r>
              <a:rPr sz="1900" spc="-45" dirty="0">
                <a:solidFill>
                  <a:srgbClr val="4E3A2F"/>
                </a:solidFill>
                <a:latin typeface="Georgia"/>
                <a:cs typeface="Georgia"/>
              </a:rPr>
              <a:t>of </a:t>
            </a:r>
            <a:r>
              <a:rPr sz="1900" spc="-10" dirty="0">
                <a:solidFill>
                  <a:srgbClr val="4E3A2F"/>
                </a:solidFill>
                <a:latin typeface="Georgia"/>
                <a:cs typeface="Georgia"/>
              </a:rPr>
              <a:t>data </a:t>
            </a:r>
            <a:r>
              <a:rPr sz="1900" spc="-30" dirty="0">
                <a:solidFill>
                  <a:srgbClr val="4E3A2F"/>
                </a:solidFill>
                <a:latin typeface="Georgia"/>
                <a:cs typeface="Georgia"/>
              </a:rPr>
              <a:t>and  </a:t>
            </a:r>
            <a:r>
              <a:rPr sz="1900" spc="-60" dirty="0">
                <a:solidFill>
                  <a:srgbClr val="4E3A2F"/>
                </a:solidFill>
                <a:latin typeface="Georgia"/>
                <a:cs typeface="Georgia"/>
              </a:rPr>
              <a:t>relationship </a:t>
            </a:r>
            <a:r>
              <a:rPr sz="1900" spc="-25" dirty="0">
                <a:solidFill>
                  <a:srgbClr val="4E3A2F"/>
                </a:solidFill>
                <a:latin typeface="Georgia"/>
                <a:cs typeface="Georgia"/>
              </a:rPr>
              <a:t>between</a:t>
            </a:r>
            <a:r>
              <a:rPr sz="1900" spc="20" dirty="0">
                <a:solidFill>
                  <a:srgbClr val="4E3A2F"/>
                </a:solidFill>
                <a:latin typeface="Georgia"/>
                <a:cs typeface="Georgia"/>
              </a:rPr>
              <a:t> </a:t>
            </a:r>
            <a:r>
              <a:rPr sz="1900" spc="-50" dirty="0">
                <a:solidFill>
                  <a:srgbClr val="4E3A2F"/>
                </a:solidFill>
                <a:latin typeface="Georgia"/>
                <a:cs typeface="Georgia"/>
              </a:rPr>
              <a:t>them.</a:t>
            </a:r>
            <a:endParaRPr sz="1900">
              <a:latin typeface="Georgia"/>
              <a:cs typeface="Georgi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40" y="555696"/>
            <a:ext cx="8540115" cy="2283460"/>
          </a:xfrm>
          <a:prstGeom prst="rect">
            <a:avLst/>
          </a:prstGeom>
        </p:spPr>
        <p:txBody>
          <a:bodyPr vert="horz" wrap="square" lIns="0" tIns="12065" rIns="0" bIns="0" rtlCol="0">
            <a:spAutoFit/>
          </a:bodyPr>
          <a:lstStyle/>
          <a:p>
            <a:pPr marL="547370">
              <a:lnSpc>
                <a:spcPct val="100000"/>
              </a:lnSpc>
              <a:spcBef>
                <a:spcPts val="95"/>
              </a:spcBef>
            </a:pPr>
            <a:r>
              <a:rPr sz="2800" spc="-60" dirty="0">
                <a:solidFill>
                  <a:srgbClr val="FF0000"/>
                </a:solidFill>
              </a:rPr>
              <a:t>Data</a:t>
            </a:r>
            <a:r>
              <a:rPr sz="2800" spc="-15" dirty="0">
                <a:solidFill>
                  <a:srgbClr val="FF0000"/>
                </a:solidFill>
              </a:rPr>
              <a:t> </a:t>
            </a:r>
            <a:r>
              <a:rPr sz="2800" spc="-125" dirty="0">
                <a:solidFill>
                  <a:srgbClr val="FF0000"/>
                </a:solidFill>
              </a:rPr>
              <a:t>integrity</a:t>
            </a:r>
            <a:endParaRPr sz="2800"/>
          </a:p>
          <a:p>
            <a:pPr marL="12700" marR="5080">
              <a:lnSpc>
                <a:spcPct val="100000"/>
              </a:lnSpc>
              <a:spcBef>
                <a:spcPts val="20"/>
              </a:spcBef>
            </a:pPr>
            <a:r>
              <a:rPr spc="-120" dirty="0">
                <a:solidFill>
                  <a:srgbClr val="000000"/>
                </a:solidFill>
              </a:rPr>
              <a:t>This </a:t>
            </a:r>
            <a:r>
              <a:rPr spc="-35" dirty="0">
                <a:solidFill>
                  <a:srgbClr val="000000"/>
                </a:solidFill>
              </a:rPr>
              <a:t>is </a:t>
            </a:r>
            <a:r>
              <a:rPr spc="-25" dirty="0">
                <a:solidFill>
                  <a:srgbClr val="000000"/>
                </a:solidFill>
              </a:rPr>
              <a:t>one </a:t>
            </a:r>
            <a:r>
              <a:rPr spc="-50" dirty="0">
                <a:solidFill>
                  <a:srgbClr val="000000"/>
                </a:solidFill>
              </a:rPr>
              <a:t>of </a:t>
            </a:r>
            <a:r>
              <a:rPr spc="-30" dirty="0">
                <a:solidFill>
                  <a:srgbClr val="000000"/>
                </a:solidFill>
              </a:rPr>
              <a:t>the </a:t>
            </a:r>
            <a:r>
              <a:rPr spc="-55" dirty="0">
                <a:solidFill>
                  <a:srgbClr val="000000"/>
                </a:solidFill>
              </a:rPr>
              <a:t>most </a:t>
            </a:r>
            <a:r>
              <a:rPr spc="-90" dirty="0">
                <a:solidFill>
                  <a:srgbClr val="000000"/>
                </a:solidFill>
              </a:rPr>
              <a:t>important </a:t>
            </a:r>
            <a:r>
              <a:rPr spc="-40" dirty="0">
                <a:solidFill>
                  <a:srgbClr val="000000"/>
                </a:solidFill>
              </a:rPr>
              <a:t>characteristics </a:t>
            </a:r>
            <a:r>
              <a:rPr spc="-50" dirty="0">
                <a:solidFill>
                  <a:srgbClr val="000000"/>
                </a:solidFill>
              </a:rPr>
              <a:t>of </a:t>
            </a:r>
            <a:r>
              <a:rPr spc="15" dirty="0">
                <a:solidFill>
                  <a:srgbClr val="000000"/>
                </a:solidFill>
              </a:rPr>
              <a:t>database  </a:t>
            </a:r>
            <a:r>
              <a:rPr spc="-40" dirty="0">
                <a:solidFill>
                  <a:srgbClr val="000000"/>
                </a:solidFill>
              </a:rPr>
              <a:t>management system. </a:t>
            </a:r>
            <a:r>
              <a:rPr spc="-130" dirty="0">
                <a:solidFill>
                  <a:srgbClr val="000000"/>
                </a:solidFill>
              </a:rPr>
              <a:t>Integrity </a:t>
            </a:r>
            <a:r>
              <a:rPr spc="-10" dirty="0">
                <a:solidFill>
                  <a:srgbClr val="000000"/>
                </a:solidFill>
              </a:rPr>
              <a:t>ensures </a:t>
            </a:r>
            <a:r>
              <a:rPr spc="-30" dirty="0">
                <a:solidFill>
                  <a:srgbClr val="000000"/>
                </a:solidFill>
              </a:rPr>
              <a:t>the </a:t>
            </a:r>
            <a:r>
              <a:rPr spc="-95" dirty="0">
                <a:solidFill>
                  <a:srgbClr val="000000"/>
                </a:solidFill>
              </a:rPr>
              <a:t>quality </a:t>
            </a:r>
            <a:r>
              <a:rPr spc="-45" dirty="0">
                <a:solidFill>
                  <a:srgbClr val="000000"/>
                </a:solidFill>
              </a:rPr>
              <a:t>and </a:t>
            </a:r>
            <a:r>
              <a:rPr spc="-105" dirty="0">
                <a:solidFill>
                  <a:srgbClr val="000000"/>
                </a:solidFill>
              </a:rPr>
              <a:t>reliability </a:t>
            </a:r>
            <a:r>
              <a:rPr spc="-50" dirty="0">
                <a:solidFill>
                  <a:srgbClr val="000000"/>
                </a:solidFill>
              </a:rPr>
              <a:t>of  </a:t>
            </a:r>
            <a:r>
              <a:rPr spc="15" dirty="0">
                <a:solidFill>
                  <a:srgbClr val="000000"/>
                </a:solidFill>
              </a:rPr>
              <a:t>database </a:t>
            </a:r>
            <a:r>
              <a:rPr spc="-40" dirty="0">
                <a:solidFill>
                  <a:srgbClr val="000000"/>
                </a:solidFill>
              </a:rPr>
              <a:t>system. </a:t>
            </a:r>
            <a:r>
              <a:rPr spc="-210" dirty="0">
                <a:solidFill>
                  <a:srgbClr val="000000"/>
                </a:solidFill>
              </a:rPr>
              <a:t>It </a:t>
            </a:r>
            <a:r>
              <a:rPr spc="-50" dirty="0">
                <a:solidFill>
                  <a:srgbClr val="000000"/>
                </a:solidFill>
              </a:rPr>
              <a:t>protects </a:t>
            </a:r>
            <a:r>
              <a:rPr spc="-30" dirty="0">
                <a:solidFill>
                  <a:srgbClr val="000000"/>
                </a:solidFill>
              </a:rPr>
              <a:t>the </a:t>
            </a:r>
            <a:r>
              <a:rPr spc="-75" dirty="0">
                <a:solidFill>
                  <a:srgbClr val="000000"/>
                </a:solidFill>
              </a:rPr>
              <a:t>unauthorized </a:t>
            </a:r>
            <a:r>
              <a:rPr spc="60" dirty="0">
                <a:solidFill>
                  <a:srgbClr val="000000"/>
                </a:solidFill>
              </a:rPr>
              <a:t>access </a:t>
            </a:r>
            <a:r>
              <a:rPr spc="-55" dirty="0">
                <a:solidFill>
                  <a:srgbClr val="000000"/>
                </a:solidFill>
              </a:rPr>
              <a:t>of </a:t>
            </a:r>
            <a:r>
              <a:rPr spc="15" dirty="0">
                <a:solidFill>
                  <a:srgbClr val="000000"/>
                </a:solidFill>
              </a:rPr>
              <a:t>database  </a:t>
            </a:r>
            <a:r>
              <a:rPr spc="-45" dirty="0">
                <a:solidFill>
                  <a:srgbClr val="000000"/>
                </a:solidFill>
              </a:rPr>
              <a:t>and </a:t>
            </a:r>
            <a:r>
              <a:rPr spc="-15" dirty="0">
                <a:solidFill>
                  <a:srgbClr val="000000"/>
                </a:solidFill>
              </a:rPr>
              <a:t>makes </a:t>
            </a:r>
            <a:r>
              <a:rPr spc="-120" dirty="0">
                <a:solidFill>
                  <a:srgbClr val="000000"/>
                </a:solidFill>
              </a:rPr>
              <a:t>it </a:t>
            </a:r>
            <a:r>
              <a:rPr spc="-75" dirty="0">
                <a:solidFill>
                  <a:srgbClr val="000000"/>
                </a:solidFill>
              </a:rPr>
              <a:t>more </a:t>
            </a:r>
            <a:r>
              <a:rPr spc="-5" dirty="0">
                <a:solidFill>
                  <a:srgbClr val="000000"/>
                </a:solidFill>
              </a:rPr>
              <a:t>secure. </a:t>
            </a:r>
            <a:r>
              <a:rPr spc="-215" dirty="0">
                <a:solidFill>
                  <a:srgbClr val="000000"/>
                </a:solidFill>
              </a:rPr>
              <a:t>It </a:t>
            </a:r>
            <a:r>
              <a:rPr spc="-80" dirty="0">
                <a:solidFill>
                  <a:srgbClr val="000000"/>
                </a:solidFill>
              </a:rPr>
              <a:t>brings </a:t>
            </a:r>
            <a:r>
              <a:rPr spc="-120" dirty="0">
                <a:solidFill>
                  <a:srgbClr val="000000"/>
                </a:solidFill>
              </a:rPr>
              <a:t>only </a:t>
            </a:r>
            <a:r>
              <a:rPr spc="-30" dirty="0">
                <a:solidFill>
                  <a:srgbClr val="000000"/>
                </a:solidFill>
              </a:rPr>
              <a:t>the </a:t>
            </a:r>
            <a:r>
              <a:rPr spc="-15" dirty="0">
                <a:solidFill>
                  <a:srgbClr val="000000"/>
                </a:solidFill>
              </a:rPr>
              <a:t>consistence </a:t>
            </a:r>
            <a:r>
              <a:rPr spc="-45" dirty="0">
                <a:solidFill>
                  <a:srgbClr val="000000"/>
                </a:solidFill>
              </a:rPr>
              <a:t>and  </a:t>
            </a:r>
            <a:r>
              <a:rPr spc="-15" dirty="0">
                <a:solidFill>
                  <a:srgbClr val="000000"/>
                </a:solidFill>
              </a:rPr>
              <a:t>accurate </a:t>
            </a:r>
            <a:r>
              <a:rPr spc="-10" dirty="0">
                <a:solidFill>
                  <a:srgbClr val="000000"/>
                </a:solidFill>
              </a:rPr>
              <a:t>data </a:t>
            </a:r>
            <a:r>
              <a:rPr spc="-105" dirty="0">
                <a:solidFill>
                  <a:srgbClr val="000000"/>
                </a:solidFill>
              </a:rPr>
              <a:t>into </a:t>
            </a:r>
            <a:r>
              <a:rPr spc="-30" dirty="0">
                <a:solidFill>
                  <a:srgbClr val="000000"/>
                </a:solidFill>
              </a:rPr>
              <a:t>the</a:t>
            </a:r>
            <a:r>
              <a:rPr spc="70" dirty="0">
                <a:solidFill>
                  <a:srgbClr val="000000"/>
                </a:solidFill>
              </a:rPr>
              <a:t> </a:t>
            </a:r>
            <a:r>
              <a:rPr spc="10" dirty="0">
                <a:solidFill>
                  <a:srgbClr val="000000"/>
                </a:solidFill>
              </a:rPr>
              <a:t>database.</a:t>
            </a:r>
          </a:p>
        </p:txBody>
      </p:sp>
      <p:sp>
        <p:nvSpPr>
          <p:cNvPr id="3" name="object 3"/>
          <p:cNvSpPr txBox="1"/>
          <p:nvPr/>
        </p:nvSpPr>
        <p:spPr>
          <a:xfrm>
            <a:off x="78740" y="3177613"/>
            <a:ext cx="8706485" cy="1917700"/>
          </a:xfrm>
          <a:prstGeom prst="rect">
            <a:avLst/>
          </a:prstGeom>
        </p:spPr>
        <p:txBody>
          <a:bodyPr vert="horz" wrap="square" lIns="0" tIns="12065" rIns="0" bIns="0" rtlCol="0">
            <a:spAutoFit/>
          </a:bodyPr>
          <a:lstStyle/>
          <a:p>
            <a:pPr marL="241300">
              <a:lnSpc>
                <a:spcPct val="100000"/>
              </a:lnSpc>
              <a:spcBef>
                <a:spcPts val="95"/>
              </a:spcBef>
            </a:pPr>
            <a:r>
              <a:rPr sz="2800" spc="-100" dirty="0">
                <a:solidFill>
                  <a:srgbClr val="FF0000"/>
                </a:solidFill>
                <a:latin typeface="Georgia"/>
                <a:cs typeface="Georgia"/>
              </a:rPr>
              <a:t>Concurrent </a:t>
            </a:r>
            <a:r>
              <a:rPr sz="2800" spc="35" dirty="0">
                <a:solidFill>
                  <a:srgbClr val="FF0000"/>
                </a:solidFill>
                <a:latin typeface="Georgia"/>
                <a:cs typeface="Georgia"/>
              </a:rPr>
              <a:t>use </a:t>
            </a:r>
            <a:r>
              <a:rPr sz="2800" spc="-65" dirty="0">
                <a:solidFill>
                  <a:srgbClr val="FF0000"/>
                </a:solidFill>
                <a:latin typeface="Georgia"/>
                <a:cs typeface="Georgia"/>
              </a:rPr>
              <a:t>of</a:t>
            </a:r>
            <a:r>
              <a:rPr sz="2800" spc="60" dirty="0">
                <a:solidFill>
                  <a:srgbClr val="FF0000"/>
                </a:solidFill>
                <a:latin typeface="Georgia"/>
                <a:cs typeface="Georgia"/>
              </a:rPr>
              <a:t> </a:t>
            </a:r>
            <a:r>
              <a:rPr sz="2800" spc="20" dirty="0">
                <a:solidFill>
                  <a:srgbClr val="FF0000"/>
                </a:solidFill>
                <a:latin typeface="Georgia"/>
                <a:cs typeface="Georgia"/>
              </a:rPr>
              <a:t>database</a:t>
            </a:r>
            <a:endParaRPr sz="2800">
              <a:latin typeface="Georgia"/>
              <a:cs typeface="Georgia"/>
            </a:endParaRPr>
          </a:p>
          <a:p>
            <a:pPr marL="12700" marR="5080">
              <a:lnSpc>
                <a:spcPct val="100000"/>
              </a:lnSpc>
              <a:spcBef>
                <a:spcPts val="20"/>
              </a:spcBef>
            </a:pPr>
            <a:r>
              <a:rPr sz="2400" spc="-85" dirty="0">
                <a:latin typeface="Georgia"/>
                <a:cs typeface="Georgia"/>
              </a:rPr>
              <a:t>There </a:t>
            </a:r>
            <a:r>
              <a:rPr sz="2400" spc="-10" dirty="0">
                <a:latin typeface="Georgia"/>
                <a:cs typeface="Georgia"/>
              </a:rPr>
              <a:t>are </a:t>
            </a:r>
            <a:r>
              <a:rPr sz="2400" spc="-110" dirty="0">
                <a:latin typeface="Georgia"/>
                <a:cs typeface="Georgia"/>
              </a:rPr>
              <a:t>many </a:t>
            </a:r>
            <a:r>
              <a:rPr sz="2400" spc="10" dirty="0">
                <a:latin typeface="Georgia"/>
                <a:cs typeface="Georgia"/>
              </a:rPr>
              <a:t>chances </a:t>
            </a:r>
            <a:r>
              <a:rPr sz="2400" spc="-55" dirty="0">
                <a:latin typeface="Georgia"/>
                <a:cs typeface="Georgia"/>
              </a:rPr>
              <a:t>that </a:t>
            </a:r>
            <a:r>
              <a:rPr sz="2400" spc="-110" dirty="0">
                <a:latin typeface="Georgia"/>
                <a:cs typeface="Georgia"/>
              </a:rPr>
              <a:t>many </a:t>
            </a:r>
            <a:r>
              <a:rPr sz="2400" spc="-5" dirty="0">
                <a:latin typeface="Georgia"/>
                <a:cs typeface="Georgia"/>
              </a:rPr>
              <a:t>users </a:t>
            </a:r>
            <a:r>
              <a:rPr sz="2400" spc="-145" dirty="0">
                <a:latin typeface="Georgia"/>
                <a:cs typeface="Georgia"/>
              </a:rPr>
              <a:t>will </a:t>
            </a:r>
            <a:r>
              <a:rPr sz="2400" spc="15" dirty="0">
                <a:latin typeface="Georgia"/>
                <a:cs typeface="Georgia"/>
              </a:rPr>
              <a:t>be </a:t>
            </a:r>
            <a:r>
              <a:rPr sz="2400" spc="5" dirty="0">
                <a:latin typeface="Georgia"/>
                <a:cs typeface="Georgia"/>
              </a:rPr>
              <a:t>accessing </a:t>
            </a:r>
            <a:r>
              <a:rPr sz="2400" spc="-30" dirty="0">
                <a:latin typeface="Georgia"/>
                <a:cs typeface="Georgia"/>
              </a:rPr>
              <a:t>the </a:t>
            </a:r>
            <a:r>
              <a:rPr sz="2400" spc="-10" dirty="0">
                <a:latin typeface="Georgia"/>
                <a:cs typeface="Georgia"/>
              </a:rPr>
              <a:t>data  </a:t>
            </a:r>
            <a:r>
              <a:rPr sz="2400" spc="-15" dirty="0">
                <a:latin typeface="Georgia"/>
                <a:cs typeface="Georgia"/>
              </a:rPr>
              <a:t>at </a:t>
            </a:r>
            <a:r>
              <a:rPr sz="2400" spc="-30" dirty="0">
                <a:latin typeface="Georgia"/>
                <a:cs typeface="Georgia"/>
              </a:rPr>
              <a:t>the </a:t>
            </a:r>
            <a:r>
              <a:rPr sz="2400" spc="20" dirty="0">
                <a:latin typeface="Georgia"/>
                <a:cs typeface="Georgia"/>
              </a:rPr>
              <a:t>same </a:t>
            </a:r>
            <a:r>
              <a:rPr sz="2400" spc="-70" dirty="0">
                <a:latin typeface="Georgia"/>
                <a:cs typeface="Georgia"/>
              </a:rPr>
              <a:t>time. </a:t>
            </a:r>
            <a:r>
              <a:rPr sz="2400" spc="-135" dirty="0">
                <a:latin typeface="Georgia"/>
                <a:cs typeface="Georgia"/>
              </a:rPr>
              <a:t>They </a:t>
            </a:r>
            <a:r>
              <a:rPr sz="2400" spc="-105" dirty="0">
                <a:latin typeface="Georgia"/>
                <a:cs typeface="Georgia"/>
              </a:rPr>
              <a:t>may </a:t>
            </a:r>
            <a:r>
              <a:rPr sz="2400" spc="-75" dirty="0">
                <a:latin typeface="Georgia"/>
                <a:cs typeface="Georgia"/>
              </a:rPr>
              <a:t>require </a:t>
            </a:r>
            <a:r>
              <a:rPr sz="2400" spc="-80" dirty="0">
                <a:latin typeface="Georgia"/>
                <a:cs typeface="Georgia"/>
              </a:rPr>
              <a:t>altering </a:t>
            </a:r>
            <a:r>
              <a:rPr sz="2400" spc="-30" dirty="0">
                <a:latin typeface="Georgia"/>
                <a:cs typeface="Georgia"/>
              </a:rPr>
              <a:t>the </a:t>
            </a:r>
            <a:r>
              <a:rPr sz="2400" spc="15" dirty="0">
                <a:latin typeface="Georgia"/>
                <a:cs typeface="Georgia"/>
              </a:rPr>
              <a:t>database </a:t>
            </a:r>
            <a:r>
              <a:rPr sz="2400" spc="-35" dirty="0">
                <a:latin typeface="Georgia"/>
                <a:cs typeface="Georgia"/>
              </a:rPr>
              <a:t>system  </a:t>
            </a:r>
            <a:r>
              <a:rPr sz="2400" spc="-90" dirty="0">
                <a:latin typeface="Georgia"/>
                <a:cs typeface="Georgia"/>
              </a:rPr>
              <a:t>concurrently. </a:t>
            </a:r>
            <a:r>
              <a:rPr sz="2400" spc="-225" dirty="0">
                <a:latin typeface="Georgia"/>
                <a:cs typeface="Georgia"/>
              </a:rPr>
              <a:t>At </a:t>
            </a:r>
            <a:r>
              <a:rPr sz="2400" spc="-50" dirty="0">
                <a:latin typeface="Georgia"/>
                <a:cs typeface="Georgia"/>
              </a:rPr>
              <a:t>that </a:t>
            </a:r>
            <a:r>
              <a:rPr sz="2400" spc="-70" dirty="0">
                <a:latin typeface="Georgia"/>
                <a:cs typeface="Georgia"/>
              </a:rPr>
              <a:t>time, </a:t>
            </a:r>
            <a:r>
              <a:rPr sz="2400" spc="-155" dirty="0">
                <a:latin typeface="Georgia"/>
                <a:cs typeface="Georgia"/>
              </a:rPr>
              <a:t>DBMS </a:t>
            </a:r>
            <a:r>
              <a:rPr sz="2400" spc="-45" dirty="0">
                <a:latin typeface="Georgia"/>
                <a:cs typeface="Georgia"/>
              </a:rPr>
              <a:t>supports </a:t>
            </a:r>
            <a:r>
              <a:rPr sz="2400" spc="-65" dirty="0">
                <a:latin typeface="Georgia"/>
                <a:cs typeface="Georgia"/>
              </a:rPr>
              <a:t>them </a:t>
            </a:r>
            <a:r>
              <a:rPr sz="2400" spc="-80" dirty="0">
                <a:latin typeface="Georgia"/>
                <a:cs typeface="Georgia"/>
              </a:rPr>
              <a:t>to </a:t>
            </a:r>
            <a:r>
              <a:rPr sz="2400" spc="-85" dirty="0">
                <a:latin typeface="Georgia"/>
                <a:cs typeface="Georgia"/>
              </a:rPr>
              <a:t>concurrently </a:t>
            </a:r>
            <a:r>
              <a:rPr sz="2400" spc="30" dirty="0">
                <a:latin typeface="Georgia"/>
                <a:cs typeface="Georgia"/>
              </a:rPr>
              <a:t>use  </a:t>
            </a:r>
            <a:r>
              <a:rPr sz="2400" spc="-30" dirty="0">
                <a:latin typeface="Georgia"/>
                <a:cs typeface="Georgia"/>
              </a:rPr>
              <a:t>the </a:t>
            </a:r>
            <a:r>
              <a:rPr sz="2400" spc="15" dirty="0">
                <a:latin typeface="Georgia"/>
                <a:cs typeface="Georgia"/>
              </a:rPr>
              <a:t>database </a:t>
            </a:r>
            <a:r>
              <a:rPr sz="2400" spc="-105" dirty="0">
                <a:latin typeface="Georgia"/>
                <a:cs typeface="Georgia"/>
              </a:rPr>
              <a:t>without </a:t>
            </a:r>
            <a:r>
              <a:rPr sz="2400" spc="-95" dirty="0">
                <a:latin typeface="Georgia"/>
                <a:cs typeface="Georgia"/>
              </a:rPr>
              <a:t>any</a:t>
            </a:r>
            <a:r>
              <a:rPr sz="2400" spc="80" dirty="0">
                <a:latin typeface="Georgia"/>
                <a:cs typeface="Georgia"/>
              </a:rPr>
              <a:t> </a:t>
            </a:r>
            <a:r>
              <a:rPr sz="2400" spc="-85" dirty="0">
                <a:latin typeface="Georgia"/>
                <a:cs typeface="Georgia"/>
              </a:rPr>
              <a:t>problem.</a:t>
            </a:r>
            <a:endParaRPr sz="2400">
              <a:latin typeface="Georgia"/>
              <a:cs typeface="Georgi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4350" y="5345179"/>
            <a:ext cx="8629650" cy="11811"/>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526795" y="474912"/>
            <a:ext cx="5346700" cy="5293995"/>
          </a:xfrm>
          <a:prstGeom prst="rect">
            <a:avLst/>
          </a:prstGeom>
        </p:spPr>
        <p:txBody>
          <a:bodyPr vert="horz" wrap="square" lIns="0" tIns="85725" rIns="0" bIns="0" rtlCol="0">
            <a:spAutoFit/>
          </a:bodyPr>
          <a:lstStyle/>
          <a:p>
            <a:pPr marL="12700">
              <a:lnSpc>
                <a:spcPct val="100000"/>
              </a:lnSpc>
              <a:spcBef>
                <a:spcPts val="675"/>
              </a:spcBef>
            </a:pPr>
            <a:r>
              <a:rPr sz="2400" spc="-65" dirty="0">
                <a:solidFill>
                  <a:srgbClr val="FF0000"/>
                </a:solidFill>
                <a:latin typeface="Georgia"/>
                <a:cs typeface="Georgia"/>
              </a:rPr>
              <a:t>Advantage </a:t>
            </a:r>
            <a:r>
              <a:rPr sz="2400" spc="-55" dirty="0">
                <a:solidFill>
                  <a:srgbClr val="FF0000"/>
                </a:solidFill>
                <a:latin typeface="Georgia"/>
                <a:cs typeface="Georgia"/>
              </a:rPr>
              <a:t>of</a:t>
            </a:r>
            <a:r>
              <a:rPr sz="2400" spc="40" dirty="0">
                <a:solidFill>
                  <a:srgbClr val="FF0000"/>
                </a:solidFill>
                <a:latin typeface="Georgia"/>
                <a:cs typeface="Georgia"/>
              </a:rPr>
              <a:t> </a:t>
            </a:r>
            <a:r>
              <a:rPr sz="2400" spc="-150" dirty="0">
                <a:solidFill>
                  <a:srgbClr val="FF0000"/>
                </a:solidFill>
                <a:latin typeface="Georgia"/>
                <a:cs typeface="Georgia"/>
              </a:rPr>
              <a:t>DBMS</a:t>
            </a:r>
            <a:endParaRPr sz="2400">
              <a:latin typeface="Georgia"/>
              <a:cs typeface="Georgia"/>
            </a:endParaRPr>
          </a:p>
          <a:p>
            <a:pPr marL="340995" indent="-328295">
              <a:lnSpc>
                <a:spcPct val="100000"/>
              </a:lnSpc>
              <a:spcBef>
                <a:spcPts val="580"/>
              </a:spcBef>
              <a:buAutoNum type="arabicPeriod"/>
              <a:tabLst>
                <a:tab pos="341630" algn="l"/>
              </a:tabLst>
            </a:pPr>
            <a:r>
              <a:rPr sz="2400" spc="-130" dirty="0">
                <a:solidFill>
                  <a:srgbClr val="443229"/>
                </a:solidFill>
                <a:latin typeface="Georgia"/>
                <a:cs typeface="Georgia"/>
              </a:rPr>
              <a:t>Improved </a:t>
            </a:r>
            <a:r>
              <a:rPr sz="2400" spc="-10" dirty="0">
                <a:solidFill>
                  <a:srgbClr val="443229"/>
                </a:solidFill>
                <a:latin typeface="Georgia"/>
                <a:cs typeface="Georgia"/>
              </a:rPr>
              <a:t>data</a:t>
            </a:r>
            <a:r>
              <a:rPr sz="2400" spc="100" dirty="0">
                <a:solidFill>
                  <a:srgbClr val="443229"/>
                </a:solidFill>
                <a:latin typeface="Georgia"/>
                <a:cs typeface="Georgia"/>
              </a:rPr>
              <a:t> </a:t>
            </a:r>
            <a:r>
              <a:rPr sz="2400" spc="-80" dirty="0">
                <a:solidFill>
                  <a:srgbClr val="443229"/>
                </a:solidFill>
                <a:latin typeface="Georgia"/>
                <a:cs typeface="Georgia"/>
              </a:rPr>
              <a:t>sharing:</a:t>
            </a:r>
            <a:endParaRPr sz="2400">
              <a:latin typeface="Georgia"/>
              <a:cs typeface="Georgia"/>
            </a:endParaRPr>
          </a:p>
          <a:p>
            <a:pPr marL="344170" indent="-331470">
              <a:lnSpc>
                <a:spcPct val="100000"/>
              </a:lnSpc>
              <a:spcBef>
                <a:spcPts val="575"/>
              </a:spcBef>
              <a:buAutoNum type="arabicPeriod"/>
              <a:tabLst>
                <a:tab pos="344805" algn="l"/>
              </a:tabLst>
            </a:pPr>
            <a:r>
              <a:rPr sz="2400" spc="-135" dirty="0">
                <a:solidFill>
                  <a:srgbClr val="443229"/>
                </a:solidFill>
                <a:latin typeface="Georgia"/>
                <a:cs typeface="Georgia"/>
              </a:rPr>
              <a:t>Improved </a:t>
            </a:r>
            <a:r>
              <a:rPr sz="2400" spc="-10" dirty="0">
                <a:solidFill>
                  <a:srgbClr val="443229"/>
                </a:solidFill>
                <a:latin typeface="Georgia"/>
                <a:cs typeface="Georgia"/>
              </a:rPr>
              <a:t>data</a:t>
            </a:r>
            <a:r>
              <a:rPr sz="2400" spc="95" dirty="0">
                <a:solidFill>
                  <a:srgbClr val="443229"/>
                </a:solidFill>
                <a:latin typeface="Georgia"/>
                <a:cs typeface="Georgia"/>
              </a:rPr>
              <a:t> </a:t>
            </a:r>
            <a:r>
              <a:rPr sz="2400" spc="-75" dirty="0">
                <a:solidFill>
                  <a:srgbClr val="443229"/>
                </a:solidFill>
                <a:latin typeface="Georgia"/>
                <a:cs typeface="Georgia"/>
              </a:rPr>
              <a:t>security:</a:t>
            </a:r>
            <a:endParaRPr sz="2400">
              <a:latin typeface="Georgia"/>
              <a:cs typeface="Georgia"/>
            </a:endParaRPr>
          </a:p>
          <a:p>
            <a:pPr marL="344170" indent="-331470">
              <a:lnSpc>
                <a:spcPct val="100000"/>
              </a:lnSpc>
              <a:spcBef>
                <a:spcPts val="580"/>
              </a:spcBef>
              <a:buAutoNum type="arabicPeriod"/>
              <a:tabLst>
                <a:tab pos="344805" algn="l"/>
              </a:tabLst>
            </a:pPr>
            <a:r>
              <a:rPr sz="2400" spc="-60" dirty="0">
                <a:solidFill>
                  <a:srgbClr val="443229"/>
                </a:solidFill>
                <a:latin typeface="Georgia"/>
                <a:cs typeface="Georgia"/>
              </a:rPr>
              <a:t>Better </a:t>
            </a:r>
            <a:r>
              <a:rPr sz="2400" spc="-5" dirty="0">
                <a:solidFill>
                  <a:srgbClr val="443229"/>
                </a:solidFill>
                <a:latin typeface="Georgia"/>
                <a:cs typeface="Georgia"/>
              </a:rPr>
              <a:t>data </a:t>
            </a:r>
            <a:r>
              <a:rPr sz="2400" spc="-90" dirty="0">
                <a:solidFill>
                  <a:srgbClr val="443229"/>
                </a:solidFill>
                <a:latin typeface="Georgia"/>
                <a:cs typeface="Georgia"/>
              </a:rPr>
              <a:t>integration:</a:t>
            </a:r>
            <a:endParaRPr sz="2400">
              <a:latin typeface="Georgia"/>
              <a:cs typeface="Georgia"/>
            </a:endParaRPr>
          </a:p>
          <a:p>
            <a:pPr marL="344170" indent="-331470">
              <a:lnSpc>
                <a:spcPct val="100000"/>
              </a:lnSpc>
              <a:spcBef>
                <a:spcPts val="575"/>
              </a:spcBef>
              <a:buAutoNum type="arabicPeriod"/>
              <a:tabLst>
                <a:tab pos="344805" algn="l"/>
              </a:tabLst>
            </a:pPr>
            <a:r>
              <a:rPr sz="2400" spc="-120" dirty="0">
                <a:solidFill>
                  <a:srgbClr val="443229"/>
                </a:solidFill>
                <a:latin typeface="Georgia"/>
                <a:cs typeface="Georgia"/>
              </a:rPr>
              <a:t>Minimized </a:t>
            </a:r>
            <a:r>
              <a:rPr sz="2400" spc="-10" dirty="0">
                <a:solidFill>
                  <a:srgbClr val="443229"/>
                </a:solidFill>
                <a:latin typeface="Georgia"/>
                <a:cs typeface="Georgia"/>
              </a:rPr>
              <a:t>data</a:t>
            </a:r>
            <a:r>
              <a:rPr sz="2400" spc="95" dirty="0">
                <a:solidFill>
                  <a:srgbClr val="443229"/>
                </a:solidFill>
                <a:latin typeface="Georgia"/>
                <a:cs typeface="Georgia"/>
              </a:rPr>
              <a:t> </a:t>
            </a:r>
            <a:r>
              <a:rPr sz="2400" spc="-65" dirty="0">
                <a:solidFill>
                  <a:srgbClr val="443229"/>
                </a:solidFill>
                <a:latin typeface="Georgia"/>
                <a:cs typeface="Georgia"/>
              </a:rPr>
              <a:t>inconsistency:</a:t>
            </a:r>
            <a:endParaRPr sz="2400">
              <a:latin typeface="Georgia"/>
              <a:cs typeface="Georgia"/>
            </a:endParaRPr>
          </a:p>
          <a:p>
            <a:pPr marL="344170" indent="-331470">
              <a:lnSpc>
                <a:spcPct val="100000"/>
              </a:lnSpc>
              <a:spcBef>
                <a:spcPts val="575"/>
              </a:spcBef>
              <a:buAutoNum type="arabicPeriod"/>
              <a:tabLst>
                <a:tab pos="344805" algn="l"/>
              </a:tabLst>
            </a:pPr>
            <a:r>
              <a:rPr sz="2400" spc="-135" dirty="0">
                <a:solidFill>
                  <a:srgbClr val="443229"/>
                </a:solidFill>
                <a:latin typeface="Georgia"/>
                <a:cs typeface="Georgia"/>
              </a:rPr>
              <a:t>Improved </a:t>
            </a:r>
            <a:r>
              <a:rPr sz="2400" spc="-10" dirty="0">
                <a:solidFill>
                  <a:srgbClr val="443229"/>
                </a:solidFill>
                <a:latin typeface="Georgia"/>
                <a:cs typeface="Georgia"/>
              </a:rPr>
              <a:t>data</a:t>
            </a:r>
            <a:r>
              <a:rPr sz="2400" spc="110" dirty="0">
                <a:solidFill>
                  <a:srgbClr val="443229"/>
                </a:solidFill>
                <a:latin typeface="Georgia"/>
                <a:cs typeface="Georgia"/>
              </a:rPr>
              <a:t> </a:t>
            </a:r>
            <a:r>
              <a:rPr sz="2400" spc="30" dirty="0">
                <a:solidFill>
                  <a:srgbClr val="443229"/>
                </a:solidFill>
                <a:latin typeface="Georgia"/>
                <a:cs typeface="Georgia"/>
              </a:rPr>
              <a:t>access:</a:t>
            </a:r>
            <a:endParaRPr sz="2400">
              <a:latin typeface="Georgia"/>
              <a:cs typeface="Georgia"/>
            </a:endParaRPr>
          </a:p>
          <a:p>
            <a:pPr marL="344170" indent="-331470">
              <a:lnSpc>
                <a:spcPct val="100000"/>
              </a:lnSpc>
              <a:spcBef>
                <a:spcPts val="580"/>
              </a:spcBef>
              <a:buAutoNum type="arabicPeriod"/>
              <a:tabLst>
                <a:tab pos="344805" algn="l"/>
              </a:tabLst>
            </a:pPr>
            <a:r>
              <a:rPr sz="2400" spc="-135" dirty="0">
                <a:solidFill>
                  <a:srgbClr val="443229"/>
                </a:solidFill>
                <a:latin typeface="Georgia"/>
                <a:cs typeface="Georgia"/>
              </a:rPr>
              <a:t>Improved </a:t>
            </a:r>
            <a:r>
              <a:rPr sz="2400" spc="-45" dirty="0">
                <a:solidFill>
                  <a:srgbClr val="443229"/>
                </a:solidFill>
                <a:latin typeface="Georgia"/>
                <a:cs typeface="Georgia"/>
              </a:rPr>
              <a:t>decision</a:t>
            </a:r>
            <a:r>
              <a:rPr sz="2400" spc="114" dirty="0">
                <a:solidFill>
                  <a:srgbClr val="443229"/>
                </a:solidFill>
                <a:latin typeface="Georgia"/>
                <a:cs typeface="Georgia"/>
              </a:rPr>
              <a:t> </a:t>
            </a:r>
            <a:r>
              <a:rPr sz="2400" spc="-90" dirty="0">
                <a:solidFill>
                  <a:srgbClr val="443229"/>
                </a:solidFill>
                <a:latin typeface="Georgia"/>
                <a:cs typeface="Georgia"/>
              </a:rPr>
              <a:t>making:</a:t>
            </a:r>
            <a:endParaRPr sz="2400">
              <a:latin typeface="Georgia"/>
              <a:cs typeface="Georgia"/>
            </a:endParaRPr>
          </a:p>
          <a:p>
            <a:pPr marL="12700">
              <a:lnSpc>
                <a:spcPct val="100000"/>
              </a:lnSpc>
              <a:spcBef>
                <a:spcPts val="575"/>
              </a:spcBef>
            </a:pPr>
            <a:r>
              <a:rPr sz="2400" spc="-45" dirty="0">
                <a:solidFill>
                  <a:srgbClr val="FF0000"/>
                </a:solidFill>
                <a:latin typeface="Georgia"/>
                <a:cs typeface="Georgia"/>
              </a:rPr>
              <a:t>Disadvantage </a:t>
            </a:r>
            <a:r>
              <a:rPr sz="2400" spc="-50" dirty="0">
                <a:solidFill>
                  <a:srgbClr val="FF0000"/>
                </a:solidFill>
                <a:latin typeface="Georgia"/>
                <a:cs typeface="Georgia"/>
              </a:rPr>
              <a:t>of</a:t>
            </a:r>
            <a:r>
              <a:rPr sz="2400" spc="40" dirty="0">
                <a:solidFill>
                  <a:srgbClr val="FF0000"/>
                </a:solidFill>
                <a:latin typeface="Georgia"/>
                <a:cs typeface="Georgia"/>
              </a:rPr>
              <a:t> </a:t>
            </a:r>
            <a:r>
              <a:rPr sz="2400" spc="-155" dirty="0">
                <a:solidFill>
                  <a:srgbClr val="FF0000"/>
                </a:solidFill>
                <a:latin typeface="Georgia"/>
                <a:cs typeface="Georgia"/>
              </a:rPr>
              <a:t>DBMS</a:t>
            </a:r>
            <a:endParaRPr sz="2400">
              <a:latin typeface="Georgia"/>
              <a:cs typeface="Georgia"/>
            </a:endParaRPr>
          </a:p>
          <a:p>
            <a:pPr marL="12700" marR="3541395">
              <a:lnSpc>
                <a:spcPts val="3460"/>
              </a:lnSpc>
              <a:spcBef>
                <a:spcPts val="204"/>
              </a:spcBef>
              <a:tabLst>
                <a:tab pos="345440" algn="l"/>
              </a:tabLst>
            </a:pPr>
            <a:r>
              <a:rPr sz="2400" spc="375" dirty="0">
                <a:solidFill>
                  <a:srgbClr val="443229"/>
                </a:solidFill>
                <a:latin typeface="Georgia"/>
                <a:cs typeface="Georgia"/>
              </a:rPr>
              <a:t>1</a:t>
            </a:r>
            <a:r>
              <a:rPr sz="2400" spc="375" dirty="0">
                <a:solidFill>
                  <a:srgbClr val="443229"/>
                </a:solidFill>
                <a:latin typeface="Times New Roman"/>
                <a:cs typeface="Times New Roman"/>
              </a:rPr>
              <a:t>	</a:t>
            </a:r>
            <a:r>
              <a:rPr sz="2400" spc="-145" dirty="0">
                <a:solidFill>
                  <a:srgbClr val="443229"/>
                </a:solidFill>
                <a:latin typeface="Georgia"/>
                <a:cs typeface="Georgia"/>
              </a:rPr>
              <a:t>C</a:t>
            </a:r>
            <a:r>
              <a:rPr sz="2400" spc="-80" dirty="0">
                <a:solidFill>
                  <a:srgbClr val="443229"/>
                </a:solidFill>
                <a:latin typeface="Georgia"/>
                <a:cs typeface="Georgia"/>
              </a:rPr>
              <a:t>o</a:t>
            </a:r>
            <a:r>
              <a:rPr sz="2400" spc="-155" dirty="0">
                <a:solidFill>
                  <a:srgbClr val="443229"/>
                </a:solidFill>
                <a:latin typeface="Georgia"/>
                <a:cs typeface="Georgia"/>
              </a:rPr>
              <a:t>m</a:t>
            </a:r>
            <a:r>
              <a:rPr sz="2400" spc="-50" dirty="0">
                <a:solidFill>
                  <a:srgbClr val="443229"/>
                </a:solidFill>
                <a:latin typeface="Georgia"/>
                <a:cs typeface="Georgia"/>
              </a:rPr>
              <a:t>pl</a:t>
            </a:r>
            <a:r>
              <a:rPr sz="2400" spc="-85" dirty="0">
                <a:solidFill>
                  <a:srgbClr val="443229"/>
                </a:solidFill>
                <a:latin typeface="Georgia"/>
                <a:cs typeface="Georgia"/>
              </a:rPr>
              <a:t>e</a:t>
            </a:r>
            <a:r>
              <a:rPr sz="2400" spc="-204" dirty="0">
                <a:solidFill>
                  <a:srgbClr val="443229"/>
                </a:solidFill>
                <a:latin typeface="Georgia"/>
                <a:cs typeface="Georgia"/>
              </a:rPr>
              <a:t>x</a:t>
            </a:r>
            <a:r>
              <a:rPr sz="2400" spc="-120" dirty="0">
                <a:solidFill>
                  <a:srgbClr val="443229"/>
                </a:solidFill>
                <a:latin typeface="Georgia"/>
                <a:cs typeface="Georgia"/>
              </a:rPr>
              <a:t>i</a:t>
            </a:r>
            <a:r>
              <a:rPr sz="2400" spc="-130" dirty="0">
                <a:solidFill>
                  <a:srgbClr val="443229"/>
                </a:solidFill>
                <a:latin typeface="Georgia"/>
                <a:cs typeface="Georgia"/>
              </a:rPr>
              <a:t>t</a:t>
            </a:r>
            <a:r>
              <a:rPr sz="2400" spc="-290" dirty="0">
                <a:solidFill>
                  <a:srgbClr val="443229"/>
                </a:solidFill>
                <a:latin typeface="Georgia"/>
                <a:cs typeface="Georgia"/>
              </a:rPr>
              <a:t>y</a:t>
            </a:r>
            <a:r>
              <a:rPr sz="2400" spc="-45" dirty="0">
                <a:solidFill>
                  <a:srgbClr val="443229"/>
                </a:solidFill>
                <a:latin typeface="Georgia"/>
                <a:cs typeface="Georgia"/>
              </a:rPr>
              <a:t>. </a:t>
            </a:r>
            <a:r>
              <a:rPr sz="2400" spc="-45" dirty="0">
                <a:solidFill>
                  <a:srgbClr val="443229"/>
                </a:solidFill>
                <a:latin typeface="Times New Roman"/>
                <a:cs typeface="Times New Roman"/>
              </a:rPr>
              <a:t> </a:t>
            </a:r>
            <a:r>
              <a:rPr sz="2400" spc="-15" dirty="0">
                <a:solidFill>
                  <a:srgbClr val="443229"/>
                </a:solidFill>
                <a:latin typeface="Georgia"/>
                <a:cs typeface="Georgia"/>
              </a:rPr>
              <a:t>2.Size</a:t>
            </a:r>
            <a:endParaRPr sz="2400">
              <a:latin typeface="Georgia"/>
              <a:cs typeface="Georgia"/>
            </a:endParaRPr>
          </a:p>
          <a:p>
            <a:pPr marL="344170" indent="-331470">
              <a:lnSpc>
                <a:spcPct val="100000"/>
              </a:lnSpc>
              <a:spcBef>
                <a:spcPts val="365"/>
              </a:spcBef>
              <a:buAutoNum type="arabicPeriod" startAt="3"/>
              <a:tabLst>
                <a:tab pos="344805" algn="l"/>
              </a:tabLst>
            </a:pPr>
            <a:r>
              <a:rPr sz="2400" spc="-100" dirty="0">
                <a:solidFill>
                  <a:srgbClr val="443229"/>
                </a:solidFill>
                <a:latin typeface="Georgia"/>
                <a:cs typeface="Georgia"/>
              </a:rPr>
              <a:t>Maintaining</a:t>
            </a:r>
            <a:r>
              <a:rPr sz="2400" spc="-10" dirty="0">
                <a:solidFill>
                  <a:srgbClr val="443229"/>
                </a:solidFill>
                <a:latin typeface="Georgia"/>
                <a:cs typeface="Georgia"/>
              </a:rPr>
              <a:t> </a:t>
            </a:r>
            <a:r>
              <a:rPr sz="2400" spc="-80" dirty="0">
                <a:solidFill>
                  <a:srgbClr val="443229"/>
                </a:solidFill>
                <a:latin typeface="Georgia"/>
                <a:cs typeface="Georgia"/>
              </a:rPr>
              <a:t>currency</a:t>
            </a:r>
            <a:endParaRPr sz="2400">
              <a:latin typeface="Georgia"/>
              <a:cs typeface="Georgia"/>
            </a:endParaRPr>
          </a:p>
          <a:p>
            <a:pPr marL="344170" indent="-331470">
              <a:lnSpc>
                <a:spcPct val="100000"/>
              </a:lnSpc>
              <a:spcBef>
                <a:spcPts val="575"/>
              </a:spcBef>
              <a:buAutoNum type="arabicPeriod" startAt="3"/>
              <a:tabLst>
                <a:tab pos="344805" algn="l"/>
              </a:tabLst>
            </a:pPr>
            <a:r>
              <a:rPr sz="2400" spc="-85" dirty="0">
                <a:solidFill>
                  <a:srgbClr val="443229"/>
                </a:solidFill>
                <a:latin typeface="Georgia"/>
                <a:cs typeface="Georgia"/>
              </a:rPr>
              <a:t>Frequent </a:t>
            </a:r>
            <a:r>
              <a:rPr sz="2400" spc="-45" dirty="0">
                <a:solidFill>
                  <a:srgbClr val="443229"/>
                </a:solidFill>
                <a:latin typeface="Georgia"/>
                <a:cs typeface="Georgia"/>
              </a:rPr>
              <a:t>upgrade/replacement</a:t>
            </a:r>
            <a:r>
              <a:rPr sz="2400" spc="60" dirty="0">
                <a:solidFill>
                  <a:srgbClr val="443229"/>
                </a:solidFill>
                <a:latin typeface="Georgia"/>
                <a:cs typeface="Georgia"/>
              </a:rPr>
              <a:t> </a:t>
            </a:r>
            <a:r>
              <a:rPr sz="2400" i="1" spc="-75" dirty="0">
                <a:solidFill>
                  <a:srgbClr val="443229"/>
                </a:solidFill>
                <a:latin typeface="Arial"/>
                <a:cs typeface="Arial"/>
              </a:rPr>
              <a:t>cycles:</a:t>
            </a:r>
            <a:endParaRPr sz="240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TotalTime>
  <Words>5481</Words>
  <Application>Microsoft Office PowerPoint</Application>
  <PresentationFormat>On-screen Show (4:3)</PresentationFormat>
  <Paragraphs>279</Paragraphs>
  <Slides>46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Calibri</vt:lpstr>
      <vt:lpstr>Georgia</vt:lpstr>
      <vt:lpstr>Times New Roman</vt:lpstr>
      <vt:lpstr>Office Theme</vt:lpstr>
      <vt:lpstr>PowerPoint Presentation</vt:lpstr>
      <vt:lpstr>PowerPoint Presentation</vt:lpstr>
      <vt:lpstr>PowerPoint Presentation</vt:lpstr>
      <vt:lpstr>PowerPoint Presentation</vt:lpstr>
      <vt:lpstr>PowerPoint Presentation</vt:lpstr>
      <vt:lpstr>Characteristics of Database Management System</vt:lpstr>
      <vt:lpstr>PowerPoint Presentation</vt:lpstr>
      <vt:lpstr>Data integrity This is one of the most important characteristics of database  management system. Integrity ensures the quality and reliability of  database system. It protects the unauthorized access of database  and makes it more secure. It brings only the consistence and  accurate data into the database.</vt:lpstr>
      <vt:lpstr>PowerPoint Presentation</vt:lpstr>
      <vt:lpstr>PowerPoint Presentation</vt:lpstr>
      <vt:lpstr>PowerPoint Presentation</vt:lpstr>
      <vt:lpstr>   DA   and DBA</vt:lpstr>
      <vt:lpstr>Different Types of Database Users in DBMS 1. Application Programmers Application programmers are the one who writes application programs that uses the database. These application programs are written in programming languages like COBOL or PL (Programming Language 1), Java and fourth generation language. These programs meet the user requirement and made according to user requirements. Retrieving information, creating new information and changing existing information is done by these application programs.  They interact with DBMS through DML (Data manipulation language) calls. And all these functions are performed by generating a request to the DBMS. If application programmers are not there then there will be no creativity in the whole team of Database. </vt:lpstr>
      <vt:lpstr>2.End Users End users are those who access the database from the terminal end. They use the developed applications and they don’t have any knowledge about the design and working of database. These are the second class of users and their main motto is just to get their task done.  3.Casual User These users have great knowledge of query language. Casual users access data by entering different queries from the terminal end. They do not write programs but they can interact with the system by writing queries. 4.Naive Any user who does not have any knowledge about database can be in this category. There task is to just use the developed application and get the desired results. For example: Clerical staff in any bank is a naïve user. They don’t have any dbms knowledge but they still use the database and perform their given task. </vt:lpstr>
      <vt:lpstr>5. DBA (Database Administrator) DBA can be a single person or it can be a group of person. Database Administrator is responsible for everything that is related to database. He makes the policies, strategies and provides technical supports. 6. System Analyst System analyst is responsible for the design, structure and properties of database. All the requirements of the end users are handled by system analyst. Feasibility, eco </vt:lpstr>
      <vt:lpstr>WORKERS BEHIND THE SCENE    DBMS system designers and implementers • Design and implement the DBMS modules and interfaces as a software package   Tool developers • Design and implement tools   Operators and maintenance personnel • Responsible for running and maintenance of hardware and software environment for database system</vt:lpstr>
      <vt:lpstr>PowerPoint Presentation</vt:lpstr>
      <vt:lpstr>PowerPoint Presentation</vt:lpstr>
      <vt:lpstr>PowerPoint Presentation</vt:lpstr>
      <vt:lpstr>PowerPoint Presentation</vt:lpstr>
      <vt:lpstr> Functions of DBMS:  DBMS free the programmers from the need to worry about the  organization and location of the data i.e. it shields the users  from complex hardware level details.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DDL COMMANDS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AJETA JAKHAR</cp:lastModifiedBy>
  <cp:revision>49</cp:revision>
  <dcterms:created xsi:type="dcterms:W3CDTF">2019-01-30T06:35:46Z</dcterms:created>
  <dcterms:modified xsi:type="dcterms:W3CDTF">2025-08-01T17:33:55Z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2018-04-10T00:00:00Z</vt:filetime>
  </property>
  <property fmtid="{D5CDD505-2E9C-101B-9397-08002B2CF9AE}" pid="3" name="Creator">
    <vt:lpwstr>Online2PDF.com</vt:lpwstr>
  </property>
  <property fmtid="{D5CDD505-2E9C-101B-9397-08002B2CF9AE}" pid="4" name="LastSaved">
    <vt:filetime>2019-01-30T00:00:00Z</vt:filetime>
  </property>
</Properties>
</file>